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8" r:id="rId4"/>
    <p:sldId id="269" r:id="rId5"/>
    <p:sldId id="262" r:id="rId6"/>
    <p:sldId id="263" r:id="rId7"/>
    <p:sldId id="264" r:id="rId8"/>
    <p:sldId id="265" r:id="rId9"/>
    <p:sldId id="270" r:id="rId10"/>
    <p:sldId id="271" r:id="rId11"/>
    <p:sldId id="272"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B6A411-2D7B-42F1-8ED7-1850D8B12C36}"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380893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B6A411-2D7B-42F1-8ED7-1850D8B12C36}"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160558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B6A411-2D7B-42F1-8ED7-1850D8B12C36}"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337480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B6A411-2D7B-42F1-8ED7-1850D8B12C36}"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387451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6A411-2D7B-42F1-8ED7-1850D8B12C36}"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190965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B6A411-2D7B-42F1-8ED7-1850D8B12C36}"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321082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B6A411-2D7B-42F1-8ED7-1850D8B12C36}" type="datetimeFigureOut">
              <a:rPr lang="en-GB" smtClean="0"/>
              <a:t>29/02/2024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80670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B6A411-2D7B-42F1-8ED7-1850D8B12C36}" type="datetimeFigureOut">
              <a:rPr lang="en-GB" smtClean="0"/>
              <a:t>29/02/2024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413953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6A411-2D7B-42F1-8ED7-1850D8B12C36}" type="datetimeFigureOut">
              <a:rPr lang="en-GB" smtClean="0"/>
              <a:t>29/02/2024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425174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6A411-2D7B-42F1-8ED7-1850D8B12C36}"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144456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6A411-2D7B-42F1-8ED7-1850D8B12C36}"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3BC10-A096-4007-B088-B6A593ADCCC3}" type="slidenum">
              <a:rPr lang="en-GB" smtClean="0"/>
              <a:t>‹#›</a:t>
            </a:fld>
            <a:endParaRPr lang="en-GB"/>
          </a:p>
        </p:txBody>
      </p:sp>
    </p:spTree>
    <p:extLst>
      <p:ext uri="{BB962C8B-B14F-4D97-AF65-F5344CB8AC3E}">
        <p14:creationId xmlns:p14="http://schemas.microsoft.com/office/powerpoint/2010/main" val="17779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6A411-2D7B-42F1-8ED7-1850D8B12C36}" type="datetimeFigureOut">
              <a:rPr lang="en-GB" smtClean="0"/>
              <a:t>29/02/2024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3BC10-A096-4007-B088-B6A593ADCCC3}" type="slidenum">
              <a:rPr lang="en-GB" smtClean="0"/>
              <a:t>‹#›</a:t>
            </a:fld>
            <a:endParaRPr lang="en-GB"/>
          </a:p>
        </p:txBody>
      </p:sp>
    </p:spTree>
    <p:extLst>
      <p:ext uri="{BB962C8B-B14F-4D97-AF65-F5344CB8AC3E}">
        <p14:creationId xmlns:p14="http://schemas.microsoft.com/office/powerpoint/2010/main" val="3307983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20.jpeg"/><Relationship Id="rId4" Type="http://schemas.openxmlformats.org/officeDocument/2006/relationships/image" Target="../media/image10.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20.jpeg"/><Relationship Id="rId4" Type="http://schemas.openxmlformats.org/officeDocument/2006/relationships/image" Target="../media/image10.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gif"/><Relationship Id="rId5" Type="http://schemas.openxmlformats.org/officeDocument/2006/relationships/image" Target="../media/image13.pn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txBox="1">
            <a:spLocks/>
          </p:cNvSpPr>
          <p:nvPr/>
        </p:nvSpPr>
        <p:spPr bwMode="auto">
          <a:xfrm>
            <a:off x="179388" y="836712"/>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  Develop pupils ability to show the correct footwork for Netball</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Develop pupils ability to throw &amp;  catch effectively</a:t>
            </a:r>
          </a:p>
        </p:txBody>
      </p:sp>
      <p:sp>
        <p:nvSpPr>
          <p:cNvPr id="12" name="TextBox 5"/>
          <p:cNvSpPr txBox="1">
            <a:spLocks noChangeArrowheads="1"/>
          </p:cNvSpPr>
          <p:nvPr/>
        </p:nvSpPr>
        <p:spPr bwMode="auto">
          <a:xfrm>
            <a:off x="179388" y="3027724"/>
            <a:ext cx="8785225" cy="3785652"/>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u="sng" dirty="0">
                <a:latin typeface="Tw Cen MT Condensed" panose="020B0606020104020203" pitchFamily="34" charset="0"/>
              </a:rPr>
              <a:t>1. 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endParaRPr lang="en-GB" sz="1600" b="1" i="1" u="sng" dirty="0">
              <a:latin typeface="Tw Cen MT Condensed" panose="020B0606020104020203" pitchFamily="34" charset="0"/>
            </a:endParaRPr>
          </a:p>
          <a:p>
            <a:pPr fontAlgn="auto">
              <a:spcBef>
                <a:spcPts val="0"/>
              </a:spcBef>
              <a:spcAft>
                <a:spcPts val="0"/>
              </a:spcAft>
              <a:defRPr/>
            </a:pPr>
            <a:r>
              <a:rPr lang="en-GB" sz="1600" u="sng" dirty="0">
                <a:latin typeface="Tw Cen MT Condensed" panose="020B0606020104020203" pitchFamily="34" charset="0"/>
              </a:rPr>
              <a:t>2. Skill progression – Footwork Drill - The cross-over:</a:t>
            </a:r>
            <a:r>
              <a:rPr lang="en-GB" sz="1600" dirty="0">
                <a:latin typeface="Tw Cen MT Condensed" panose="020B0606020104020203" pitchFamily="34" charset="0"/>
              </a:rPr>
              <a:t> Mark out 3 grids (Grids 1, 2 &amp; 3). Split class into 4 groups, 2 groups per grid. Pupils have to move the ball into the opposite grid as a team without dropping the ball, then immediately transfer the ball into the next grid. In the time allocated teams must count how many times the ball has been transferred. If the pupils drop the ball or show improper footwork they start again from ‘0’. </a:t>
            </a:r>
            <a:r>
              <a:rPr lang="en-GB" sz="1600" b="1" i="1" u="sng" dirty="0">
                <a:latin typeface="Tw Cen MT Condensed" panose="020B0606020104020203" pitchFamily="34" charset="0"/>
              </a:rPr>
              <a:t>Diff – As above </a:t>
            </a:r>
          </a:p>
          <a:p>
            <a:pPr fontAlgn="auto">
              <a:spcBef>
                <a:spcPts val="0"/>
              </a:spcBef>
              <a:spcAft>
                <a:spcPts val="0"/>
              </a:spcAft>
              <a:defRPr/>
            </a:pPr>
            <a:r>
              <a:rPr lang="en-GB" sz="1600" u="sng" dirty="0">
                <a:latin typeface="Tw Cen MT Condensed" panose="020B0606020104020203" pitchFamily="34" charset="0"/>
              </a:rPr>
              <a:t>3. Skill intro – The chest pass: </a:t>
            </a:r>
            <a:r>
              <a:rPr lang="en-GB" sz="1600" dirty="0">
                <a:latin typeface="Tw Cen MT Condensed" panose="020B0606020104020203" pitchFamily="34" charset="0"/>
              </a:rPr>
              <a:t>Split class into pairs of equal ability (An easy way to do this to ask pupils to remain in ability groups from last lesson, pupils must pick partner from the same ‘colour’ as themselves). Set up two lines of cones parallel to one another, with the pairs standing behind these cones facing one another. Pupils practice skill at the distance set. Use </a:t>
            </a:r>
            <a:r>
              <a:rPr lang="en-GB" sz="1600" dirty="0" err="1">
                <a:latin typeface="Tw Cen MT Condensed" panose="020B0606020104020203" pitchFamily="34" charset="0"/>
              </a:rPr>
              <a:t>AfL</a:t>
            </a:r>
            <a:r>
              <a:rPr lang="en-GB" sz="1600" dirty="0">
                <a:latin typeface="Tw Cen MT Condensed" panose="020B0606020104020203" pitchFamily="34" charset="0"/>
              </a:rPr>
              <a:t> to adjust level of challenge. </a:t>
            </a:r>
            <a:r>
              <a:rPr lang="en-GB" sz="1600" b="1" i="1" u="sng" dirty="0">
                <a:latin typeface="Tw Cen MT Condensed" panose="020B0606020104020203" pitchFamily="34" charset="0"/>
              </a:rPr>
              <a:t>M/A further away, L/A Closer together, allow bounces.</a:t>
            </a:r>
          </a:p>
          <a:p>
            <a:pPr marL="342900" indent="-342900" fontAlgn="auto">
              <a:spcBef>
                <a:spcPts val="0"/>
              </a:spcBef>
              <a:spcAft>
                <a:spcPts val="0"/>
              </a:spcAft>
              <a:defRPr/>
            </a:pPr>
            <a:r>
              <a:rPr lang="en-GB" sz="1600" b="1" dirty="0">
                <a:latin typeface="Tw Cen MT Condensed" panose="020B0606020104020203" pitchFamily="34" charset="0"/>
              </a:rPr>
              <a:t>PROGRESSIONS – </a:t>
            </a:r>
            <a:r>
              <a:rPr lang="en-GB" sz="1600" dirty="0">
                <a:latin typeface="Tw Cen MT Condensed" panose="020B0606020104020203" pitchFamily="34" charset="0"/>
              </a:rPr>
              <a:t>Race format – Set pairs targets (</a:t>
            </a:r>
            <a:r>
              <a:rPr lang="en-GB" sz="1600" dirty="0" err="1">
                <a:latin typeface="Tw Cen MT Condensed" panose="020B0606020104020203" pitchFamily="34" charset="0"/>
              </a:rPr>
              <a:t>i.e</a:t>
            </a:r>
            <a:r>
              <a:rPr lang="en-GB" sz="1600" dirty="0">
                <a:latin typeface="Tw Cen MT Condensed" panose="020B0606020104020203" pitchFamily="34" charset="0"/>
              </a:rPr>
              <a:t> – 15 passes) first to complete sits down </a:t>
            </a:r>
            <a:r>
              <a:rPr lang="en-GB" sz="1600" b="1" u="sng" dirty="0">
                <a:latin typeface="Tw Cen MT Condensed" panose="020B0606020104020203" pitchFamily="34" charset="0"/>
              </a:rPr>
              <a:t>or </a:t>
            </a:r>
            <a:r>
              <a:rPr lang="en-GB" sz="1600" dirty="0">
                <a:latin typeface="Tw Cen MT Condensed" panose="020B0606020104020203" pitchFamily="34" charset="0"/>
              </a:rPr>
              <a:t>How many can you complete in 90 seconds??</a:t>
            </a:r>
            <a:endParaRPr lang="en-GB" sz="1600" b="1" i="1" u="sng" dirty="0">
              <a:latin typeface="Tw Cen MT Condensed" panose="020B0606020104020203" pitchFamily="34" charset="0"/>
            </a:endParaRPr>
          </a:p>
          <a:p>
            <a:pPr fontAlgn="auto">
              <a:spcBef>
                <a:spcPts val="0"/>
              </a:spcBef>
              <a:spcAft>
                <a:spcPts val="0"/>
              </a:spcAft>
              <a:defRPr/>
            </a:pPr>
            <a:r>
              <a:rPr lang="en-GB" sz="1600" u="sng" dirty="0">
                <a:latin typeface="Tw Cen MT Condensed" panose="020B0606020104020203" pitchFamily="34" charset="0"/>
              </a:rPr>
              <a:t>4. Skill related competition – High 5 Netball game: </a:t>
            </a:r>
            <a:r>
              <a:rPr lang="en-GB" sz="1600" b="1" i="1" u="sng" dirty="0">
                <a:latin typeface="Tw Cen MT Condensed" panose="020B0606020104020203" pitchFamily="34" charset="0"/>
              </a:rPr>
              <a:t>M/A </a:t>
            </a:r>
            <a:r>
              <a:rPr lang="en-GB" sz="1600" b="1" i="1" u="sng" dirty="0" err="1">
                <a:latin typeface="Tw Cen MT Condensed" panose="020B0606020104020203" pitchFamily="34" charset="0"/>
              </a:rPr>
              <a:t>vsM</a:t>
            </a:r>
            <a:r>
              <a:rPr lang="en-GB" sz="1600" b="1" i="1" u="sng" dirty="0">
                <a:latin typeface="Tw Cen MT Condensed" panose="020B0606020104020203" pitchFamily="34" charset="0"/>
              </a:rPr>
              <a:t>/A. L/A </a:t>
            </a:r>
            <a:r>
              <a:rPr lang="en-GB" sz="1600" b="1" i="1" u="sng" dirty="0" err="1">
                <a:latin typeface="Tw Cen MT Condensed" panose="020B0606020104020203" pitchFamily="34" charset="0"/>
              </a:rPr>
              <a:t>vs</a:t>
            </a:r>
            <a:r>
              <a:rPr lang="en-GB" sz="1600" b="1" i="1" u="sng" dirty="0">
                <a:latin typeface="Tw Cen MT Condensed" panose="020B0606020104020203" pitchFamily="34" charset="0"/>
              </a:rPr>
              <a:t> L/A. </a:t>
            </a:r>
            <a:r>
              <a:rPr lang="en-GB" sz="1600" dirty="0">
                <a:latin typeface="Tw Cen MT Condensed" panose="020B0606020104020203" pitchFamily="34" charset="0"/>
              </a:rPr>
              <a:t>Court must be split into equal thirds. Pupils must adopt specific positions (GK, GD, C, GA, GS), encourage pupils to rotate positions often. Enforce footwork drill to ensure learning in lesson is reinforced.</a:t>
            </a:r>
            <a:endParaRPr lang="en-GB" sz="1600" u="sng" dirty="0">
              <a:latin typeface="Tw Cen MT Condensed" panose="020B0606020104020203" pitchFamily="34" charset="0"/>
            </a:endParaRPr>
          </a:p>
        </p:txBody>
      </p:sp>
      <p:sp>
        <p:nvSpPr>
          <p:cNvPr id="16" name="TextBox 13"/>
          <p:cNvSpPr txBox="1">
            <a:spLocks noChangeArrowheads="1"/>
          </p:cNvSpPr>
          <p:nvPr/>
        </p:nvSpPr>
        <p:spPr bwMode="auto">
          <a:xfrm>
            <a:off x="179388" y="2420888"/>
            <a:ext cx="8785225"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anose="020B0606020104020203" pitchFamily="34" charset="0"/>
              </a:rPr>
              <a:t>SoW</a:t>
            </a:r>
            <a:r>
              <a:rPr lang="en-GB" altLang="en-US" sz="1600" b="1" u="sng" dirty="0">
                <a:latin typeface="Tw Cen MT Condensed" panose="020B0606020104020203" pitchFamily="34" charset="0"/>
              </a:rPr>
              <a:t> Milestone Focus:  </a:t>
            </a:r>
            <a:r>
              <a:rPr lang="en-GB" altLang="en-US" sz="1400" dirty="0">
                <a:latin typeface="Tw Cen MT Condensed" panose="020B0606020104020203" pitchFamily="34" charset="0"/>
              </a:rPr>
              <a:t>2 (</a:t>
            </a:r>
            <a:r>
              <a:rPr lang="en-GB" altLang="en-US" sz="14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8 (Can adapt throwing technique to ensure success in a variety of activities (distance, accuracy, control)</a:t>
            </a:r>
          </a:p>
        </p:txBody>
      </p:sp>
      <p:sp>
        <p:nvSpPr>
          <p:cNvPr id="19" name="Subtitle 2"/>
          <p:cNvSpPr txBox="1">
            <a:spLocks/>
          </p:cNvSpPr>
          <p:nvPr/>
        </p:nvSpPr>
        <p:spPr>
          <a:xfrm>
            <a:off x="3492500" y="836712"/>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show correct footwork in simple tasks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show correct footwork in a task with some variables, whilst catching and throwing with moderate success</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Pupils will be able to show correct footwork in a conditioned game situation, whilst throwing and catching with a high level of success.</a:t>
            </a:r>
            <a:endParaRPr lang="en-GB" sz="1400" b="1" dirty="0">
              <a:latin typeface="Tw Cen MT Condensed" panose="020B0606020104020203" pitchFamily="34" charset="0"/>
            </a:endParaRPr>
          </a:p>
        </p:txBody>
      </p:sp>
      <p:sp>
        <p:nvSpPr>
          <p:cNvPr id="20" name="TextBox 12"/>
          <p:cNvSpPr txBox="1">
            <a:spLocks noChangeArrowheads="1"/>
          </p:cNvSpPr>
          <p:nvPr/>
        </p:nvSpPr>
        <p:spPr bwMode="auto">
          <a:xfrm>
            <a:off x="5940425" y="2004715"/>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21" name="TextBox 10"/>
          <p:cNvSpPr txBox="1">
            <a:spLocks noChangeArrowheads="1"/>
          </p:cNvSpPr>
          <p:nvPr/>
        </p:nvSpPr>
        <p:spPr bwMode="auto">
          <a:xfrm>
            <a:off x="179388" y="2004715"/>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22" name="TextBox 11"/>
          <p:cNvSpPr txBox="1">
            <a:spLocks noChangeArrowheads="1"/>
          </p:cNvSpPr>
          <p:nvPr/>
        </p:nvSpPr>
        <p:spPr bwMode="auto">
          <a:xfrm>
            <a:off x="3132138" y="2004715"/>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23"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1988840"/>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2004715"/>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2004715"/>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46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tball ho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50" y="3908673"/>
            <a:ext cx="298450" cy="298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5"/>
          <p:cNvSpPr txBox="1">
            <a:spLocks noChangeArrowheads="1"/>
          </p:cNvSpPr>
          <p:nvPr/>
        </p:nvSpPr>
        <p:spPr bwMode="auto">
          <a:xfrm>
            <a:off x="179388" y="3861048"/>
            <a:ext cx="878522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Beat the clock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p:txBody>
      </p:sp>
      <p:sp>
        <p:nvSpPr>
          <p:cNvPr id="5" name="TextBox 25"/>
          <p:cNvSpPr txBox="1">
            <a:spLocks noChangeArrowheads="1"/>
          </p:cNvSpPr>
          <p:nvPr/>
        </p:nvSpPr>
        <p:spPr bwMode="auto">
          <a:xfrm>
            <a:off x="4643438" y="2276872"/>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Catch the Pigeon!</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34" name="TextBox 6"/>
          <p:cNvSpPr txBox="1">
            <a:spLocks noChangeArrowheads="1"/>
          </p:cNvSpPr>
          <p:nvPr/>
        </p:nvSpPr>
        <p:spPr bwMode="auto">
          <a:xfrm>
            <a:off x="4643438" y="90872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a:t>
            </a:r>
            <a:r>
              <a:rPr lang="en-GB" altLang="en-US" sz="1600" u="sng" dirty="0" err="1">
                <a:latin typeface="Tw Cen MT Condensed" panose="020B0606020104020203" pitchFamily="34" charset="0"/>
              </a:rPr>
              <a:t>Theoverhead</a:t>
            </a:r>
            <a:r>
              <a:rPr lang="en-GB" altLang="en-US" sz="1600" u="sng" dirty="0">
                <a:latin typeface="Tw Cen MT Condensed" panose="020B0606020104020203" pitchFamily="34" charset="0"/>
              </a:rPr>
              <a:t> pass</a:t>
            </a:r>
          </a:p>
          <a:p>
            <a:pPr eaLnBrk="1" hangingPunct="1">
              <a:spcBef>
                <a:spcPct val="0"/>
              </a:spcBef>
              <a:buFontTx/>
              <a:buNone/>
            </a:pPr>
            <a:r>
              <a:rPr lang="en-GB" altLang="en-US" sz="1600" dirty="0">
                <a:latin typeface="Tw Cen MT Condensed" panose="020B0606020104020203" pitchFamily="34" charset="0"/>
              </a:rPr>
              <a:t>Hold ball in two hands over your head</a:t>
            </a:r>
          </a:p>
          <a:p>
            <a:pPr eaLnBrk="1" hangingPunct="1">
              <a:spcBef>
                <a:spcPct val="0"/>
              </a:spcBef>
              <a:buFontTx/>
              <a:buNone/>
            </a:pPr>
            <a:r>
              <a:rPr lang="en-GB" altLang="en-US" sz="1600" dirty="0">
                <a:latin typeface="Tw Cen MT Condensed" panose="020B0606020104020203" pitchFamily="34" charset="0"/>
              </a:rPr>
              <a:t>Release ball at 45 degrees. Step forwards</a:t>
            </a:r>
          </a:p>
          <a:p>
            <a:pPr eaLnBrk="1" hangingPunct="1">
              <a:spcBef>
                <a:spcPct val="0"/>
              </a:spcBef>
              <a:buFontTx/>
              <a:buNone/>
            </a:pPr>
            <a:r>
              <a:rPr lang="en-GB" altLang="en-US" sz="1600" dirty="0">
                <a:latin typeface="Tw Cen MT Condensed" panose="020B0606020104020203" pitchFamily="34" charset="0"/>
              </a:rPr>
              <a:t>into pass power should come from fore-arm</a:t>
            </a:r>
          </a:p>
          <a:p>
            <a:pPr eaLnBrk="1" hangingPunct="1">
              <a:spcBef>
                <a:spcPct val="0"/>
              </a:spcBef>
              <a:buFontTx/>
              <a:buNone/>
            </a:pPr>
            <a:r>
              <a:rPr lang="en-GB" altLang="en-US" sz="1600" dirty="0">
                <a:latin typeface="Tw Cen MT Condensed" panose="020B0606020104020203" pitchFamily="34" charset="0"/>
              </a:rPr>
              <a:t>and wrist</a:t>
            </a:r>
          </a:p>
        </p:txBody>
      </p:sp>
      <p:pic>
        <p:nvPicPr>
          <p:cNvPr id="35" name="Picture 29"/>
          <p:cNvPicPr>
            <a:picLocks noChangeAspect="1" noChangeArrowheads="1"/>
          </p:cNvPicPr>
          <p:nvPr/>
        </p:nvPicPr>
        <p:blipFill>
          <a:blip r:embed="rId3">
            <a:extLst>
              <a:ext uri="{28A0092B-C50C-407E-A947-70E740481C1C}">
                <a14:useLocalDpi xmlns:a14="http://schemas.microsoft.com/office/drawing/2010/main" val="0"/>
              </a:ext>
            </a:extLst>
          </a:blip>
          <a:srcRect l="27391" t="42938" r="58220" b="20641"/>
          <a:stretch>
            <a:fillRect/>
          </a:stretch>
        </p:blipFill>
        <p:spPr bwMode="auto">
          <a:xfrm>
            <a:off x="7848600" y="980257"/>
            <a:ext cx="827088" cy="11795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 name="TextBox 6"/>
          <p:cNvSpPr txBox="1">
            <a:spLocks noChangeArrowheads="1"/>
          </p:cNvSpPr>
          <p:nvPr/>
        </p:nvSpPr>
        <p:spPr bwMode="auto">
          <a:xfrm>
            <a:off x="179388" y="90872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bounce pass</a:t>
            </a:r>
          </a:p>
          <a:p>
            <a:pPr eaLnBrk="1" hangingPunct="1">
              <a:spcBef>
                <a:spcPct val="0"/>
              </a:spcBef>
              <a:buFontTx/>
              <a:buNone/>
            </a:pPr>
            <a:r>
              <a:rPr lang="en-GB" altLang="en-US" sz="1600" dirty="0">
                <a:latin typeface="Tw Cen MT Condensed" panose="020B0606020104020203" pitchFamily="34" charset="0"/>
              </a:rPr>
              <a:t>Can be used with one or two hand(s)</a:t>
            </a:r>
          </a:p>
          <a:p>
            <a:pPr eaLnBrk="1" hangingPunct="1">
              <a:spcBef>
                <a:spcPct val="0"/>
              </a:spcBef>
              <a:buFontTx/>
              <a:buNone/>
            </a:pPr>
            <a:r>
              <a:rPr lang="en-GB" altLang="en-US" sz="1600" dirty="0">
                <a:latin typeface="Tw Cen MT Condensed" panose="020B0606020104020203" pitchFamily="34" charset="0"/>
              </a:rPr>
              <a:t>Push ball into the floor, slightly over</a:t>
            </a:r>
          </a:p>
          <a:p>
            <a:pPr eaLnBrk="1" hangingPunct="1">
              <a:spcBef>
                <a:spcPct val="0"/>
              </a:spcBef>
              <a:buFontTx/>
              <a:buNone/>
            </a:pPr>
            <a:r>
              <a:rPr lang="en-GB" altLang="en-US" sz="1600" dirty="0">
                <a:latin typeface="Tw Cen MT Condensed" panose="020B0606020104020203" pitchFamily="34" charset="0"/>
              </a:rPr>
              <a:t>half-way between yourself and the</a:t>
            </a:r>
          </a:p>
          <a:p>
            <a:pPr eaLnBrk="1" hangingPunct="1">
              <a:spcBef>
                <a:spcPct val="0"/>
              </a:spcBef>
              <a:buFontTx/>
              <a:buNone/>
            </a:pPr>
            <a:r>
              <a:rPr lang="en-GB" altLang="en-US" sz="1600" dirty="0">
                <a:latin typeface="Tw Cen MT Condensed" panose="020B0606020104020203" pitchFamily="34" charset="0"/>
              </a:rPr>
              <a:t>destination of your pass. Step into pass</a:t>
            </a:r>
          </a:p>
        </p:txBody>
      </p:sp>
      <p:pic>
        <p:nvPicPr>
          <p:cNvPr id="37" name="Picture 30"/>
          <p:cNvPicPr>
            <a:picLocks noChangeAspect="1" noChangeArrowheads="1"/>
          </p:cNvPicPr>
          <p:nvPr/>
        </p:nvPicPr>
        <p:blipFill>
          <a:blip r:embed="rId4">
            <a:extLst>
              <a:ext uri="{28A0092B-C50C-407E-A947-70E740481C1C}">
                <a14:useLocalDpi xmlns:a14="http://schemas.microsoft.com/office/drawing/2010/main" val="0"/>
              </a:ext>
            </a:extLst>
          </a:blip>
          <a:srcRect l="25648" t="59843" r="55534" b="25391"/>
          <a:stretch>
            <a:fillRect/>
          </a:stretch>
        </p:blipFill>
        <p:spPr bwMode="auto">
          <a:xfrm>
            <a:off x="2795588" y="1052265"/>
            <a:ext cx="1631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6"/>
          <p:cNvSpPr txBox="1">
            <a:spLocks noChangeArrowheads="1"/>
          </p:cNvSpPr>
          <p:nvPr/>
        </p:nvSpPr>
        <p:spPr bwMode="auto">
          <a:xfrm>
            <a:off x="179388" y="2276872"/>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Shooting</a:t>
            </a:r>
          </a:p>
          <a:p>
            <a:pPr eaLnBrk="1" hangingPunct="1">
              <a:spcBef>
                <a:spcPct val="0"/>
              </a:spcBef>
              <a:buFontTx/>
              <a:buNone/>
            </a:pPr>
            <a:r>
              <a:rPr lang="en-GB" altLang="en-US" sz="1600">
                <a:latin typeface="Tw Cen MT Condensed" panose="020B0606020104020203" pitchFamily="34" charset="0"/>
              </a:rPr>
              <a:t>Shooting players have 3 seconds to</a:t>
            </a:r>
          </a:p>
          <a:p>
            <a:pPr eaLnBrk="1" hangingPunct="1">
              <a:spcBef>
                <a:spcPct val="0"/>
              </a:spcBef>
              <a:buFontTx/>
              <a:buNone/>
            </a:pPr>
            <a:r>
              <a:rPr lang="en-GB" altLang="en-US" sz="1600">
                <a:latin typeface="Tw Cen MT Condensed" panose="020B0606020104020203" pitchFamily="34" charset="0"/>
              </a:rPr>
              <a:t>take there shot.</a:t>
            </a:r>
          </a:p>
          <a:p>
            <a:pPr eaLnBrk="1" hangingPunct="1">
              <a:spcBef>
                <a:spcPct val="0"/>
              </a:spcBef>
              <a:buFontTx/>
              <a:buNone/>
            </a:pPr>
            <a:r>
              <a:rPr lang="en-GB" altLang="en-US" sz="1600">
                <a:latin typeface="Tw Cen MT Condensed" panose="020B0606020104020203" pitchFamily="34" charset="0"/>
              </a:rPr>
              <a:t>Bend knees, then release ball as</a:t>
            </a:r>
          </a:p>
          <a:p>
            <a:pPr eaLnBrk="1" hangingPunct="1">
              <a:spcBef>
                <a:spcPct val="0"/>
              </a:spcBef>
              <a:buFontTx/>
              <a:buNone/>
            </a:pPr>
            <a:r>
              <a:rPr lang="en-GB" altLang="en-US" sz="1600">
                <a:latin typeface="Tw Cen MT Condensed" panose="020B0606020104020203" pitchFamily="34" charset="0"/>
              </a:rPr>
              <a:t>legs straighten.</a:t>
            </a:r>
          </a:p>
          <a:p>
            <a:pPr eaLnBrk="1" hangingPunct="1">
              <a:spcBef>
                <a:spcPct val="0"/>
              </a:spcBef>
              <a:buFontTx/>
              <a:buNone/>
            </a:pPr>
            <a:r>
              <a:rPr lang="en-GB" altLang="en-US" sz="1600">
                <a:latin typeface="Tw Cen MT Condensed" panose="020B0606020104020203" pitchFamily="34" charset="0"/>
              </a:rPr>
              <a:t>Aim for the back of the hoop</a:t>
            </a:r>
          </a:p>
        </p:txBody>
      </p:sp>
      <p:pic>
        <p:nvPicPr>
          <p:cNvPr id="45" name="Picture 33"/>
          <p:cNvPicPr>
            <a:picLocks noChangeAspect="1" noChangeArrowheads="1"/>
          </p:cNvPicPr>
          <p:nvPr/>
        </p:nvPicPr>
        <p:blipFill>
          <a:blip r:embed="rId5">
            <a:extLst>
              <a:ext uri="{28A0092B-C50C-407E-A947-70E740481C1C}">
                <a14:useLocalDpi xmlns:a14="http://schemas.microsoft.com/office/drawing/2010/main" val="0"/>
              </a:ext>
            </a:extLst>
          </a:blip>
          <a:srcRect l="24071" t="40968" r="56560" b="9813"/>
          <a:stretch>
            <a:fillRect/>
          </a:stretch>
        </p:blipFill>
        <p:spPr bwMode="auto">
          <a:xfrm>
            <a:off x="3211513" y="2317700"/>
            <a:ext cx="928687" cy="1327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 name="TextBox 50"/>
          <p:cNvSpPr txBox="1">
            <a:spLocks noChangeArrowheads="1"/>
          </p:cNvSpPr>
          <p:nvPr/>
        </p:nvSpPr>
        <p:spPr bwMode="auto">
          <a:xfrm>
            <a:off x="179388" y="5228878"/>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None/>
            </a:pPr>
            <a:r>
              <a:rPr lang="en-GB" altLang="en-US" sz="1600" u="sng" dirty="0">
                <a:latin typeface="Tw Cen MT Condensed" panose="020B0606020104020203" pitchFamily="34" charset="0"/>
              </a:rPr>
              <a:t>4. Skill related competition</a:t>
            </a: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 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r>
              <a:rPr lang="en-GB" altLang="en-US" sz="1600" b="1" u="sng" dirty="0">
                <a:latin typeface="Tw Cen MT Condensed" panose="020B0606020104020203" pitchFamily="34" charset="0"/>
              </a:rPr>
              <a:t>Teams must complete a certain amount of passes before they are</a:t>
            </a:r>
          </a:p>
          <a:p>
            <a:pPr eaLnBrk="1" hangingPunct="1">
              <a:spcBef>
                <a:spcPct val="0"/>
              </a:spcBef>
              <a:buFontTx/>
              <a:buNone/>
            </a:pPr>
            <a:r>
              <a:rPr lang="en-GB" altLang="en-US" sz="1600" b="1" u="sng" dirty="0">
                <a:latin typeface="Tw Cen MT Condensed" panose="020B0606020104020203" pitchFamily="34" charset="0"/>
              </a:rPr>
              <a:t>allowed to shoot . </a:t>
            </a:r>
            <a:r>
              <a:rPr lang="en-GB" altLang="en-US" sz="1600" b="1" i="1" u="sng" dirty="0">
                <a:latin typeface="Tw Cen MT Condensed" panose="020B0606020104020203" pitchFamily="34" charset="0"/>
              </a:rPr>
              <a:t>M/A Teams = 7 passes. L/A 4 passes</a:t>
            </a:r>
          </a:p>
        </p:txBody>
      </p:sp>
      <p:pic>
        <p:nvPicPr>
          <p:cNvPr id="6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5316996"/>
            <a:ext cx="2664568" cy="142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5  </a:t>
            </a:r>
          </a:p>
        </p:txBody>
      </p:sp>
      <p:pic>
        <p:nvPicPr>
          <p:cNvPr id="69" name="Picture 3"/>
          <p:cNvPicPr>
            <a:picLocks noChangeAspect="1" noChangeArrowheads="1"/>
          </p:cNvPicPr>
          <p:nvPr/>
        </p:nvPicPr>
        <p:blipFill>
          <a:blip r:embed="rId7">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 name="Picture 4" descr="Image result for netball cartoon clipart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Image result for netball cartoon clipart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p:cNvPicPr>
            <a:picLocks noChangeAspect="1" noChangeArrowheads="1"/>
          </p:cNvPicPr>
          <p:nvPr/>
        </p:nvPicPr>
        <p:blipFill>
          <a:blip r:embed="rId7">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0112" y="2453491"/>
            <a:ext cx="3242187" cy="133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ectangle 74"/>
          <p:cNvSpPr/>
          <p:nvPr/>
        </p:nvSpPr>
        <p:spPr>
          <a:xfrm>
            <a:off x="6516688" y="3959473"/>
            <a:ext cx="647700" cy="4524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8" name="Rectangle 77"/>
          <p:cNvSpPr/>
          <p:nvPr/>
        </p:nvSpPr>
        <p:spPr>
          <a:xfrm rot="5400000">
            <a:off x="2935288" y="3889623"/>
            <a:ext cx="8763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Multiply 78"/>
          <p:cNvSpPr/>
          <p:nvPr/>
        </p:nvSpPr>
        <p:spPr>
          <a:xfrm>
            <a:off x="3213100" y="4259510"/>
            <a:ext cx="142875" cy="2159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0" name="Multiply 79"/>
          <p:cNvSpPr/>
          <p:nvPr/>
        </p:nvSpPr>
        <p:spPr>
          <a:xfrm>
            <a:off x="3419475" y="4340473"/>
            <a:ext cx="144463" cy="2159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 name="Multiply 80"/>
          <p:cNvSpPr/>
          <p:nvPr/>
        </p:nvSpPr>
        <p:spPr>
          <a:xfrm>
            <a:off x="2700338" y="4124573"/>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2" name="Multiply 81"/>
          <p:cNvSpPr/>
          <p:nvPr/>
        </p:nvSpPr>
        <p:spPr>
          <a:xfrm>
            <a:off x="2700338" y="4484935"/>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3" name="Multiply 82"/>
          <p:cNvSpPr/>
          <p:nvPr/>
        </p:nvSpPr>
        <p:spPr>
          <a:xfrm>
            <a:off x="3348038" y="4772273"/>
            <a:ext cx="144462"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4" name="Multiply 83"/>
          <p:cNvSpPr/>
          <p:nvPr/>
        </p:nvSpPr>
        <p:spPr>
          <a:xfrm>
            <a:off x="3851275" y="4484935"/>
            <a:ext cx="144463"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5" name="Multiply 84"/>
          <p:cNvSpPr/>
          <p:nvPr/>
        </p:nvSpPr>
        <p:spPr>
          <a:xfrm>
            <a:off x="3852863" y="4196010"/>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6" name="Rectangle 85"/>
          <p:cNvSpPr/>
          <p:nvPr/>
        </p:nvSpPr>
        <p:spPr>
          <a:xfrm rot="5400000">
            <a:off x="6283325" y="3891211"/>
            <a:ext cx="1150937" cy="1185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7" name="Multiply 86"/>
          <p:cNvSpPr/>
          <p:nvPr/>
        </p:nvSpPr>
        <p:spPr>
          <a:xfrm>
            <a:off x="6516688" y="4700835"/>
            <a:ext cx="142875" cy="2159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8" name="Multiply 87"/>
          <p:cNvSpPr/>
          <p:nvPr/>
        </p:nvSpPr>
        <p:spPr>
          <a:xfrm>
            <a:off x="7092950" y="4484935"/>
            <a:ext cx="142875" cy="2159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Multiply 88"/>
          <p:cNvSpPr/>
          <p:nvPr/>
        </p:nvSpPr>
        <p:spPr>
          <a:xfrm>
            <a:off x="6084888" y="4196010"/>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0" name="Multiply 89"/>
          <p:cNvSpPr/>
          <p:nvPr/>
        </p:nvSpPr>
        <p:spPr>
          <a:xfrm>
            <a:off x="6084888" y="4627810"/>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1" name="Multiply 90"/>
          <p:cNvSpPr/>
          <p:nvPr/>
        </p:nvSpPr>
        <p:spPr>
          <a:xfrm>
            <a:off x="6983186" y="4972622"/>
            <a:ext cx="142875" cy="217488"/>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 name="Multiply 91"/>
          <p:cNvSpPr/>
          <p:nvPr/>
        </p:nvSpPr>
        <p:spPr>
          <a:xfrm>
            <a:off x="7524750" y="4340473"/>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3" name="Multiply 92"/>
          <p:cNvSpPr/>
          <p:nvPr/>
        </p:nvSpPr>
        <p:spPr>
          <a:xfrm>
            <a:off x="7524750" y="4780210"/>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4" name="Straight Arrow Connector 93"/>
          <p:cNvCxnSpPr/>
          <p:nvPr/>
        </p:nvCxnSpPr>
        <p:spPr>
          <a:xfrm flipH="1">
            <a:off x="7092950" y="4113460"/>
            <a:ext cx="792163" cy="73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TextBox 109"/>
          <p:cNvSpPr txBox="1">
            <a:spLocks noChangeArrowheads="1"/>
          </p:cNvSpPr>
          <p:nvPr/>
        </p:nvSpPr>
        <p:spPr bwMode="auto">
          <a:xfrm>
            <a:off x="7956550" y="3908673"/>
            <a:ext cx="936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a:latin typeface="Tw Cen MT Condensed" pitchFamily="34" charset="0"/>
              </a:rPr>
              <a:t>No shooting zone</a:t>
            </a:r>
          </a:p>
        </p:txBody>
      </p:sp>
      <p:cxnSp>
        <p:nvCxnSpPr>
          <p:cNvPr id="96" name="Straight Arrow Connector 95"/>
          <p:cNvCxnSpPr/>
          <p:nvPr/>
        </p:nvCxnSpPr>
        <p:spPr>
          <a:xfrm flipV="1">
            <a:off x="1619250" y="4259510"/>
            <a:ext cx="1081088"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2397125" y="4475410"/>
            <a:ext cx="777875" cy="520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116"/>
          <p:cNvSpPr txBox="1">
            <a:spLocks noChangeArrowheads="1"/>
          </p:cNvSpPr>
          <p:nvPr/>
        </p:nvSpPr>
        <p:spPr bwMode="auto">
          <a:xfrm>
            <a:off x="887413" y="4267448"/>
            <a:ext cx="123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latin typeface="Tw Cen MT Condensed" pitchFamily="34" charset="0"/>
              </a:rPr>
              <a:t>Feeders</a:t>
            </a:r>
          </a:p>
        </p:txBody>
      </p:sp>
      <p:sp>
        <p:nvSpPr>
          <p:cNvPr id="99" name="TextBox 117"/>
          <p:cNvSpPr txBox="1">
            <a:spLocks noChangeArrowheads="1"/>
          </p:cNvSpPr>
          <p:nvPr/>
        </p:nvSpPr>
        <p:spPr bwMode="auto">
          <a:xfrm>
            <a:off x="1619250" y="4772273"/>
            <a:ext cx="123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latin typeface="Tw Cen MT Condensed" pitchFamily="34" charset="0"/>
              </a:rPr>
              <a:t>Shooters</a:t>
            </a:r>
          </a:p>
        </p:txBody>
      </p:sp>
      <p:cxnSp>
        <p:nvCxnSpPr>
          <p:cNvPr id="100" name="Straight Connector 99"/>
          <p:cNvCxnSpPr/>
          <p:nvPr/>
        </p:nvCxnSpPr>
        <p:spPr>
          <a:xfrm flipH="1">
            <a:off x="4930775" y="3861048"/>
            <a:ext cx="1588" cy="1307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45"/>
          <p:cNvSpPr txBox="1">
            <a:spLocks noChangeArrowheads="1"/>
          </p:cNvSpPr>
          <p:nvPr/>
        </p:nvSpPr>
        <p:spPr bwMode="auto">
          <a:xfrm>
            <a:off x="4930775" y="4797152"/>
            <a:ext cx="649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dirty="0">
                <a:latin typeface="Tw Cen MT Condensed" pitchFamily="34" charset="0"/>
              </a:rPr>
              <a:t>M/A</a:t>
            </a:r>
          </a:p>
        </p:txBody>
      </p:sp>
      <p:pic>
        <p:nvPicPr>
          <p:cNvPr id="1028" name="Picture 4" descr="Image result for netball ho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4749" y="3933056"/>
            <a:ext cx="285523" cy="28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bwMode="auto">
          <a:xfrm>
            <a:off x="179388" y="836712"/>
            <a:ext cx="3240087" cy="1152525"/>
          </a:xfrm>
          <a:prstGeom prst="rect">
            <a:avLst/>
          </a:prstGeom>
          <a:solidFill>
            <a:schemeClr val="tx2">
              <a:lumMod val="40000"/>
              <a:lumOff val="60000"/>
            </a:schemeClr>
          </a:solidFill>
          <a:ln w="9525">
            <a:solidFill>
              <a:schemeClr val="tx1"/>
            </a:solidFill>
            <a:miter lim="800000"/>
            <a:headEnd/>
            <a:tailEnd/>
          </a:ln>
        </p:spPr>
        <p:txBody>
          <a:bodyPr>
            <a:normAutofit/>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  Develop pupils ability to throw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Develop pupils ability to catch effectively</a:t>
            </a:r>
          </a:p>
        </p:txBody>
      </p:sp>
      <p:sp>
        <p:nvSpPr>
          <p:cNvPr id="11" name="Subtitle 2"/>
          <p:cNvSpPr txBox="1">
            <a:spLocks/>
          </p:cNvSpPr>
          <p:nvPr/>
        </p:nvSpPr>
        <p:spPr>
          <a:xfrm>
            <a:off x="3492500" y="836712"/>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pass with a degree of consistency in one style in isolation (3/4 times out of 5 from 4m)</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pass with a degree of consistency in three styles in isolation (3/4 times out of 5 from 5m)</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Pupils will be able to pass w/ all styles consistently in isolation (5/5 from 6m)</a:t>
            </a:r>
          </a:p>
        </p:txBody>
      </p:sp>
      <p:sp>
        <p:nvSpPr>
          <p:cNvPr id="12" name="TextBox 11"/>
          <p:cNvSpPr txBox="1">
            <a:spLocks noChangeArrowheads="1"/>
          </p:cNvSpPr>
          <p:nvPr/>
        </p:nvSpPr>
        <p:spPr bwMode="auto">
          <a:xfrm>
            <a:off x="5940425" y="2076723"/>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3" name="TextBox 10"/>
          <p:cNvSpPr txBox="1">
            <a:spLocks noChangeArrowheads="1"/>
          </p:cNvSpPr>
          <p:nvPr/>
        </p:nvSpPr>
        <p:spPr bwMode="auto">
          <a:xfrm>
            <a:off x="179388" y="207672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4" name="TextBox 11"/>
          <p:cNvSpPr txBox="1">
            <a:spLocks noChangeArrowheads="1"/>
          </p:cNvSpPr>
          <p:nvPr/>
        </p:nvSpPr>
        <p:spPr bwMode="auto">
          <a:xfrm>
            <a:off x="3132138" y="2076723"/>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5"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2060848"/>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2076723"/>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179388" y="3140968"/>
            <a:ext cx="8785225" cy="3539430"/>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b="1" u="sng" dirty="0">
                <a:latin typeface="Tw Cen MT Condensed" panose="020B0606020104020203" pitchFamily="34" charset="0"/>
              </a:rPr>
              <a:t>1. </a:t>
            </a:r>
            <a:r>
              <a:rPr lang="en-GB" sz="1600" u="sng" dirty="0">
                <a:latin typeface="Tw Cen MT Condensed" panose="020B0606020104020203" pitchFamily="34" charset="0"/>
              </a:rPr>
              <a:t>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p>
          <a:p>
            <a:pPr>
              <a:defRPr/>
            </a:pPr>
            <a:r>
              <a:rPr lang="en-GB" sz="1600" u="sng" dirty="0">
                <a:latin typeface="Tw Cen MT Condensed" panose="020B0606020104020203" pitchFamily="34" charset="0"/>
              </a:rPr>
              <a:t>2. Catch the Pigeon (Netball style) - </a:t>
            </a:r>
            <a:r>
              <a:rPr lang="en-GB" sz="1600" dirty="0">
                <a:latin typeface="Tw Cen MT Condensed" panose="020B0606020104020203" pitchFamily="34" charset="0"/>
              </a:rPr>
              <a:t>Pupils work in pairs practicing their catching, but they compete against another pair! They can use any time of pass that they wish (this will help them find which pass they find the fastest). Once they have completed ’x’ amount of throws/catches they must rotate to the next zone. </a:t>
            </a:r>
            <a:r>
              <a:rPr lang="en-GB" sz="1600" u="sng" dirty="0">
                <a:latin typeface="Tw Cen MT Condensed" panose="020B0606020104020203" pitchFamily="34" charset="0"/>
              </a:rPr>
              <a:t>The aim of the game is to catch the other pair! </a:t>
            </a:r>
            <a:r>
              <a:rPr lang="en-GB" sz="1600" b="1" i="1" u="sng" dirty="0">
                <a:latin typeface="Tw Cen MT Condensed" panose="020B0606020104020203" pitchFamily="34" charset="0"/>
              </a:rPr>
              <a:t>Match children so that they’re playing against someone of similar ability!</a:t>
            </a:r>
          </a:p>
          <a:p>
            <a:pPr>
              <a:defRPr/>
            </a:pPr>
            <a:endParaRPr lang="en-GB" sz="1600" b="1" i="1" u="sng" dirty="0">
              <a:latin typeface="Tw Cen MT Condensed" panose="020B0606020104020203" pitchFamily="34" charset="0"/>
            </a:endParaRPr>
          </a:p>
          <a:p>
            <a:pPr>
              <a:defRPr/>
            </a:pPr>
            <a:r>
              <a:rPr lang="en-GB" sz="1600" u="sng" dirty="0">
                <a:latin typeface="Tw Cen MT Condensed" panose="020B0606020104020203" pitchFamily="34" charset="0"/>
              </a:rPr>
              <a:t>3. Beat the Clock - </a:t>
            </a:r>
            <a:r>
              <a:rPr lang="en-GB" sz="1600" dirty="0">
                <a:latin typeface="Tw Cen MT Condensed" panose="020B0606020104020203" pitchFamily="34" charset="0"/>
              </a:rPr>
              <a:t>Split your class into as many groups as you have nets. In each group two children take a place in the middle with the remainder of the group taking up the role of feeders on the outside of a 10 x 10 grid. Once the game starts each pair has 2 minutes to score as many goals as they can! Feeders fetch any loose balls and pass them to the shooting pair! The pair with the highest score wins! </a:t>
            </a:r>
            <a:r>
              <a:rPr lang="en-GB" sz="1600" b="1" i="1" u="sng" dirty="0">
                <a:solidFill>
                  <a:srgbClr val="FF0000"/>
                </a:solidFill>
                <a:latin typeface="Tw Cen MT Condensed" panose="020B0606020104020203" pitchFamily="34" charset="0"/>
              </a:rPr>
              <a:t>L/A pupils to play game in a smaller grid, M/A have a larger grid and a zone they aren’t allowed to shoot in!</a:t>
            </a:r>
          </a:p>
          <a:p>
            <a:pPr>
              <a:defRPr/>
            </a:pPr>
            <a:endParaRPr lang="en-GB" sz="1600" b="1" i="1" u="sng" dirty="0">
              <a:solidFill>
                <a:srgbClr val="FF0000"/>
              </a:solidFill>
              <a:latin typeface="Tw Cen MT Condensed" panose="020B0606020104020203" pitchFamily="34" charset="0"/>
            </a:endParaRPr>
          </a:p>
          <a:p>
            <a:pPr>
              <a:defRPr/>
            </a:pPr>
            <a:r>
              <a:rPr lang="en-GB" sz="1600" u="sng" dirty="0">
                <a:latin typeface="Tw Cen MT Condensed" panose="020B0606020104020203" pitchFamily="34" charset="0"/>
              </a:rPr>
              <a:t>4. 4. Skill related </a:t>
            </a:r>
            <a:r>
              <a:rPr lang="en-GB" sz="1600" u="sng" dirty="0" err="1">
                <a:latin typeface="Tw Cen MT Condensed" panose="020B0606020104020203" pitchFamily="34" charset="0"/>
              </a:rPr>
              <a:t>competition:</a:t>
            </a:r>
            <a:r>
              <a:rPr lang="en-GB" sz="1600" dirty="0" err="1">
                <a:latin typeface="Tw Cen MT Condensed" panose="020B0606020104020203" pitchFamily="34" charset="0"/>
              </a:rPr>
              <a:t>M</a:t>
            </a:r>
            <a:r>
              <a:rPr lang="en-GB" sz="1600" dirty="0">
                <a:latin typeface="Tw Cen MT Condensed" panose="020B0606020104020203" pitchFamily="34" charset="0"/>
              </a:rPr>
              <a:t>/A vs M/A, L/A vs L/A. Teams must complete 6 passes before they can shoot!</a:t>
            </a:r>
            <a:endParaRPr lang="en-GB" sz="1600" u="sng" dirty="0">
              <a:latin typeface="Tw Cen MT Condensed" panose="020B0606020104020203" pitchFamily="34" charset="0"/>
            </a:endParaRPr>
          </a:p>
        </p:txBody>
      </p:sp>
      <p:sp>
        <p:nvSpPr>
          <p:cNvPr id="18" name="TextBox 13"/>
          <p:cNvSpPr txBox="1">
            <a:spLocks noChangeArrowheads="1"/>
          </p:cNvSpPr>
          <p:nvPr/>
        </p:nvSpPr>
        <p:spPr bwMode="auto">
          <a:xfrm>
            <a:off x="179388" y="2492896"/>
            <a:ext cx="8785225"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anose="020B0606020104020203" pitchFamily="34" charset="0"/>
              </a:rPr>
              <a:t>SoW</a:t>
            </a:r>
            <a:r>
              <a:rPr lang="en-GB" altLang="en-US" sz="1600" b="1" u="sng" dirty="0">
                <a:latin typeface="Tw Cen MT Condensed" panose="020B0606020104020203" pitchFamily="34" charset="0"/>
              </a:rPr>
              <a:t> Milestone Focus:  </a:t>
            </a:r>
            <a:r>
              <a:rPr lang="en-GB" altLang="en-US" sz="1400" dirty="0">
                <a:latin typeface="Tw Cen MT Condensed" panose="020B0606020104020203" pitchFamily="34" charset="0"/>
              </a:rPr>
              <a:t>2 (</a:t>
            </a:r>
            <a:r>
              <a:rPr lang="en-GB" altLang="en-US" sz="14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8 (Can adapt throwing technique to ensure success in a variety of activities (distance, accuracy, control)</a:t>
            </a:r>
          </a:p>
        </p:txBody>
      </p:sp>
      <p:pic>
        <p:nvPicPr>
          <p:cNvPr id="19"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2076723"/>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82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netball ho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50" y="3908673"/>
            <a:ext cx="298450" cy="298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5"/>
          <p:cNvSpPr txBox="1">
            <a:spLocks noChangeArrowheads="1"/>
          </p:cNvSpPr>
          <p:nvPr/>
        </p:nvSpPr>
        <p:spPr bwMode="auto">
          <a:xfrm>
            <a:off x="179388" y="3861048"/>
            <a:ext cx="878522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Beat the clock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p:txBody>
      </p:sp>
      <p:sp>
        <p:nvSpPr>
          <p:cNvPr id="6" name="TextBox 25"/>
          <p:cNvSpPr txBox="1">
            <a:spLocks noChangeArrowheads="1"/>
          </p:cNvSpPr>
          <p:nvPr/>
        </p:nvSpPr>
        <p:spPr bwMode="auto">
          <a:xfrm>
            <a:off x="4643438" y="2276872"/>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Catch the Pigeon!</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7" name="TextBox 6"/>
          <p:cNvSpPr txBox="1">
            <a:spLocks noChangeArrowheads="1"/>
          </p:cNvSpPr>
          <p:nvPr/>
        </p:nvSpPr>
        <p:spPr bwMode="auto">
          <a:xfrm>
            <a:off x="4643438" y="90872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a:t>
            </a:r>
            <a:r>
              <a:rPr lang="en-GB" altLang="en-US" sz="1600" u="sng" dirty="0" err="1">
                <a:latin typeface="Tw Cen MT Condensed" panose="020B0606020104020203" pitchFamily="34" charset="0"/>
              </a:rPr>
              <a:t>Theoverhead</a:t>
            </a:r>
            <a:r>
              <a:rPr lang="en-GB" altLang="en-US" sz="1600" u="sng" dirty="0">
                <a:latin typeface="Tw Cen MT Condensed" panose="020B0606020104020203" pitchFamily="34" charset="0"/>
              </a:rPr>
              <a:t> pass</a:t>
            </a:r>
          </a:p>
          <a:p>
            <a:pPr eaLnBrk="1" hangingPunct="1">
              <a:spcBef>
                <a:spcPct val="0"/>
              </a:spcBef>
              <a:buFontTx/>
              <a:buNone/>
            </a:pPr>
            <a:r>
              <a:rPr lang="en-GB" altLang="en-US" sz="1600" dirty="0">
                <a:latin typeface="Tw Cen MT Condensed" panose="020B0606020104020203" pitchFamily="34" charset="0"/>
              </a:rPr>
              <a:t>Hold ball in two hands over your head</a:t>
            </a:r>
          </a:p>
          <a:p>
            <a:pPr eaLnBrk="1" hangingPunct="1">
              <a:spcBef>
                <a:spcPct val="0"/>
              </a:spcBef>
              <a:buFontTx/>
              <a:buNone/>
            </a:pPr>
            <a:r>
              <a:rPr lang="en-GB" altLang="en-US" sz="1600" dirty="0">
                <a:latin typeface="Tw Cen MT Condensed" panose="020B0606020104020203" pitchFamily="34" charset="0"/>
              </a:rPr>
              <a:t>Release ball at 45 degrees. Step forwards</a:t>
            </a:r>
          </a:p>
          <a:p>
            <a:pPr eaLnBrk="1" hangingPunct="1">
              <a:spcBef>
                <a:spcPct val="0"/>
              </a:spcBef>
              <a:buFontTx/>
              <a:buNone/>
            </a:pPr>
            <a:r>
              <a:rPr lang="en-GB" altLang="en-US" sz="1600" dirty="0">
                <a:latin typeface="Tw Cen MT Condensed" panose="020B0606020104020203" pitchFamily="34" charset="0"/>
              </a:rPr>
              <a:t>into pass power should come from fore-arm</a:t>
            </a:r>
          </a:p>
          <a:p>
            <a:pPr eaLnBrk="1" hangingPunct="1">
              <a:spcBef>
                <a:spcPct val="0"/>
              </a:spcBef>
              <a:buFontTx/>
              <a:buNone/>
            </a:pPr>
            <a:r>
              <a:rPr lang="en-GB" altLang="en-US" sz="1600" dirty="0">
                <a:latin typeface="Tw Cen MT Condensed" panose="020B0606020104020203" pitchFamily="34" charset="0"/>
              </a:rPr>
              <a:t>and wrist</a:t>
            </a:r>
          </a:p>
        </p:txBody>
      </p:sp>
      <p:pic>
        <p:nvPicPr>
          <p:cNvPr id="8" name="Picture 29"/>
          <p:cNvPicPr>
            <a:picLocks noChangeAspect="1" noChangeArrowheads="1"/>
          </p:cNvPicPr>
          <p:nvPr/>
        </p:nvPicPr>
        <p:blipFill>
          <a:blip r:embed="rId3">
            <a:extLst>
              <a:ext uri="{28A0092B-C50C-407E-A947-70E740481C1C}">
                <a14:useLocalDpi xmlns:a14="http://schemas.microsoft.com/office/drawing/2010/main" val="0"/>
              </a:ext>
            </a:extLst>
          </a:blip>
          <a:srcRect l="27391" t="42938" r="58220" b="20641"/>
          <a:stretch>
            <a:fillRect/>
          </a:stretch>
        </p:blipFill>
        <p:spPr bwMode="auto">
          <a:xfrm>
            <a:off x="7848600" y="980257"/>
            <a:ext cx="827088" cy="11795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179388" y="90872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bounce pass</a:t>
            </a:r>
          </a:p>
          <a:p>
            <a:pPr eaLnBrk="1" hangingPunct="1">
              <a:spcBef>
                <a:spcPct val="0"/>
              </a:spcBef>
              <a:buFontTx/>
              <a:buNone/>
            </a:pPr>
            <a:r>
              <a:rPr lang="en-GB" altLang="en-US" sz="1600" dirty="0">
                <a:latin typeface="Tw Cen MT Condensed" panose="020B0606020104020203" pitchFamily="34" charset="0"/>
              </a:rPr>
              <a:t>Can be used with one or two hand(s)</a:t>
            </a:r>
          </a:p>
          <a:p>
            <a:pPr eaLnBrk="1" hangingPunct="1">
              <a:spcBef>
                <a:spcPct val="0"/>
              </a:spcBef>
              <a:buFontTx/>
              <a:buNone/>
            </a:pPr>
            <a:r>
              <a:rPr lang="en-GB" altLang="en-US" sz="1600" dirty="0">
                <a:latin typeface="Tw Cen MT Condensed" panose="020B0606020104020203" pitchFamily="34" charset="0"/>
              </a:rPr>
              <a:t>Push ball into the floor, slightly over</a:t>
            </a:r>
          </a:p>
          <a:p>
            <a:pPr eaLnBrk="1" hangingPunct="1">
              <a:spcBef>
                <a:spcPct val="0"/>
              </a:spcBef>
              <a:buFontTx/>
              <a:buNone/>
            </a:pPr>
            <a:r>
              <a:rPr lang="en-GB" altLang="en-US" sz="1600" dirty="0">
                <a:latin typeface="Tw Cen MT Condensed" panose="020B0606020104020203" pitchFamily="34" charset="0"/>
              </a:rPr>
              <a:t>half-way between yourself and the</a:t>
            </a:r>
          </a:p>
          <a:p>
            <a:pPr eaLnBrk="1" hangingPunct="1">
              <a:spcBef>
                <a:spcPct val="0"/>
              </a:spcBef>
              <a:buFontTx/>
              <a:buNone/>
            </a:pPr>
            <a:r>
              <a:rPr lang="en-GB" altLang="en-US" sz="1600" dirty="0">
                <a:latin typeface="Tw Cen MT Condensed" panose="020B0606020104020203" pitchFamily="34" charset="0"/>
              </a:rPr>
              <a:t>destination of your pass. Step into pass</a:t>
            </a:r>
          </a:p>
        </p:txBody>
      </p:sp>
      <p:pic>
        <p:nvPicPr>
          <p:cNvPr id="10" name="Picture 30"/>
          <p:cNvPicPr>
            <a:picLocks noChangeAspect="1" noChangeArrowheads="1"/>
          </p:cNvPicPr>
          <p:nvPr/>
        </p:nvPicPr>
        <p:blipFill>
          <a:blip r:embed="rId4">
            <a:extLst>
              <a:ext uri="{28A0092B-C50C-407E-A947-70E740481C1C}">
                <a14:useLocalDpi xmlns:a14="http://schemas.microsoft.com/office/drawing/2010/main" val="0"/>
              </a:ext>
            </a:extLst>
          </a:blip>
          <a:srcRect l="25648" t="59843" r="55534" b="25391"/>
          <a:stretch>
            <a:fillRect/>
          </a:stretch>
        </p:blipFill>
        <p:spPr bwMode="auto">
          <a:xfrm>
            <a:off x="2795588" y="1052265"/>
            <a:ext cx="1631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179388" y="2276872"/>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Shooting</a:t>
            </a:r>
          </a:p>
          <a:p>
            <a:pPr eaLnBrk="1" hangingPunct="1">
              <a:spcBef>
                <a:spcPct val="0"/>
              </a:spcBef>
              <a:buFontTx/>
              <a:buNone/>
            </a:pPr>
            <a:r>
              <a:rPr lang="en-GB" altLang="en-US" sz="1600">
                <a:latin typeface="Tw Cen MT Condensed" panose="020B0606020104020203" pitchFamily="34" charset="0"/>
              </a:rPr>
              <a:t>Shooting players have 3 seconds to</a:t>
            </a:r>
          </a:p>
          <a:p>
            <a:pPr eaLnBrk="1" hangingPunct="1">
              <a:spcBef>
                <a:spcPct val="0"/>
              </a:spcBef>
              <a:buFontTx/>
              <a:buNone/>
            </a:pPr>
            <a:r>
              <a:rPr lang="en-GB" altLang="en-US" sz="1600">
                <a:latin typeface="Tw Cen MT Condensed" panose="020B0606020104020203" pitchFamily="34" charset="0"/>
              </a:rPr>
              <a:t>take there shot.</a:t>
            </a:r>
          </a:p>
          <a:p>
            <a:pPr eaLnBrk="1" hangingPunct="1">
              <a:spcBef>
                <a:spcPct val="0"/>
              </a:spcBef>
              <a:buFontTx/>
              <a:buNone/>
            </a:pPr>
            <a:r>
              <a:rPr lang="en-GB" altLang="en-US" sz="1600">
                <a:latin typeface="Tw Cen MT Condensed" panose="020B0606020104020203" pitchFamily="34" charset="0"/>
              </a:rPr>
              <a:t>Bend knees, then release ball as</a:t>
            </a:r>
          </a:p>
          <a:p>
            <a:pPr eaLnBrk="1" hangingPunct="1">
              <a:spcBef>
                <a:spcPct val="0"/>
              </a:spcBef>
              <a:buFontTx/>
              <a:buNone/>
            </a:pPr>
            <a:r>
              <a:rPr lang="en-GB" altLang="en-US" sz="1600">
                <a:latin typeface="Tw Cen MT Condensed" panose="020B0606020104020203" pitchFamily="34" charset="0"/>
              </a:rPr>
              <a:t>legs straighten.</a:t>
            </a:r>
          </a:p>
          <a:p>
            <a:pPr eaLnBrk="1" hangingPunct="1">
              <a:spcBef>
                <a:spcPct val="0"/>
              </a:spcBef>
              <a:buFontTx/>
              <a:buNone/>
            </a:pPr>
            <a:r>
              <a:rPr lang="en-GB" altLang="en-US" sz="1600">
                <a:latin typeface="Tw Cen MT Condensed" panose="020B0606020104020203" pitchFamily="34" charset="0"/>
              </a:rPr>
              <a:t>Aim for the back of the hoop</a:t>
            </a:r>
          </a:p>
        </p:txBody>
      </p:sp>
      <p:pic>
        <p:nvPicPr>
          <p:cNvPr id="12" name="Picture 33"/>
          <p:cNvPicPr>
            <a:picLocks noChangeAspect="1" noChangeArrowheads="1"/>
          </p:cNvPicPr>
          <p:nvPr/>
        </p:nvPicPr>
        <p:blipFill>
          <a:blip r:embed="rId5">
            <a:extLst>
              <a:ext uri="{28A0092B-C50C-407E-A947-70E740481C1C}">
                <a14:useLocalDpi xmlns:a14="http://schemas.microsoft.com/office/drawing/2010/main" val="0"/>
              </a:ext>
            </a:extLst>
          </a:blip>
          <a:srcRect l="24071" t="40968" r="56560" b="9813"/>
          <a:stretch>
            <a:fillRect/>
          </a:stretch>
        </p:blipFill>
        <p:spPr bwMode="auto">
          <a:xfrm>
            <a:off x="3211513" y="2317700"/>
            <a:ext cx="928687" cy="1327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50"/>
          <p:cNvSpPr txBox="1">
            <a:spLocks noChangeArrowheads="1"/>
          </p:cNvSpPr>
          <p:nvPr/>
        </p:nvSpPr>
        <p:spPr bwMode="auto">
          <a:xfrm>
            <a:off x="179388" y="5228878"/>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None/>
            </a:pPr>
            <a:r>
              <a:rPr lang="en-GB" altLang="en-US" sz="1600" u="sng" dirty="0">
                <a:latin typeface="Tw Cen MT Condensed" panose="020B0606020104020203" pitchFamily="34" charset="0"/>
              </a:rPr>
              <a:t>4. Skill related competition</a:t>
            </a: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 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r>
              <a:rPr lang="en-GB" altLang="en-US" sz="1600" b="1" u="sng" dirty="0">
                <a:latin typeface="Tw Cen MT Condensed" panose="020B0606020104020203" pitchFamily="34" charset="0"/>
              </a:rPr>
              <a:t>Teams must complete a certain amount of passes before they are</a:t>
            </a:r>
          </a:p>
          <a:p>
            <a:pPr eaLnBrk="1" hangingPunct="1">
              <a:spcBef>
                <a:spcPct val="0"/>
              </a:spcBef>
              <a:buFontTx/>
              <a:buNone/>
            </a:pPr>
            <a:r>
              <a:rPr lang="en-GB" altLang="en-US" sz="1600" b="1" u="sng" dirty="0">
                <a:latin typeface="Tw Cen MT Condensed" panose="020B0606020104020203" pitchFamily="34" charset="0"/>
              </a:rPr>
              <a:t>allowed to shoot . </a:t>
            </a:r>
            <a:r>
              <a:rPr lang="en-GB" altLang="en-US" sz="1600" b="1" i="1" u="sng" dirty="0">
                <a:latin typeface="Tw Cen MT Condensed" panose="020B0606020104020203" pitchFamily="34" charset="0"/>
              </a:rPr>
              <a:t>M/A Teams = 7 passes. L/A 4 passes</a:t>
            </a: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5316996"/>
            <a:ext cx="2664568" cy="142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6  </a:t>
            </a:r>
          </a:p>
        </p:txBody>
      </p:sp>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4" descr="Image result for netball cartoon clipart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tball cartoon clipart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0112" y="2453491"/>
            <a:ext cx="3242187" cy="133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516688" y="3959473"/>
            <a:ext cx="647700" cy="4524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ectangle 22"/>
          <p:cNvSpPr/>
          <p:nvPr/>
        </p:nvSpPr>
        <p:spPr>
          <a:xfrm rot="5400000">
            <a:off x="2935288" y="3889623"/>
            <a:ext cx="8763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Multiply 23"/>
          <p:cNvSpPr/>
          <p:nvPr/>
        </p:nvSpPr>
        <p:spPr>
          <a:xfrm>
            <a:off x="3213100" y="4259510"/>
            <a:ext cx="142875" cy="2159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Multiply 24"/>
          <p:cNvSpPr/>
          <p:nvPr/>
        </p:nvSpPr>
        <p:spPr>
          <a:xfrm>
            <a:off x="3419475" y="4340473"/>
            <a:ext cx="144463" cy="2159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Multiply 25"/>
          <p:cNvSpPr/>
          <p:nvPr/>
        </p:nvSpPr>
        <p:spPr>
          <a:xfrm>
            <a:off x="2700338" y="4124573"/>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Multiply 26"/>
          <p:cNvSpPr/>
          <p:nvPr/>
        </p:nvSpPr>
        <p:spPr>
          <a:xfrm>
            <a:off x="2700338" y="4484935"/>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Multiply 27"/>
          <p:cNvSpPr/>
          <p:nvPr/>
        </p:nvSpPr>
        <p:spPr>
          <a:xfrm>
            <a:off x="3348038" y="4772273"/>
            <a:ext cx="144462"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Multiply 28"/>
          <p:cNvSpPr/>
          <p:nvPr/>
        </p:nvSpPr>
        <p:spPr>
          <a:xfrm>
            <a:off x="3851275" y="4484935"/>
            <a:ext cx="144463"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Multiply 29"/>
          <p:cNvSpPr/>
          <p:nvPr/>
        </p:nvSpPr>
        <p:spPr>
          <a:xfrm>
            <a:off x="3852863" y="4196010"/>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Rectangle 30"/>
          <p:cNvSpPr/>
          <p:nvPr/>
        </p:nvSpPr>
        <p:spPr>
          <a:xfrm rot="5400000">
            <a:off x="6283325" y="3891211"/>
            <a:ext cx="1150937" cy="1185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Multiply 31"/>
          <p:cNvSpPr/>
          <p:nvPr/>
        </p:nvSpPr>
        <p:spPr>
          <a:xfrm>
            <a:off x="6516688" y="4700835"/>
            <a:ext cx="142875" cy="2159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Multiply 32"/>
          <p:cNvSpPr/>
          <p:nvPr/>
        </p:nvSpPr>
        <p:spPr>
          <a:xfrm>
            <a:off x="7092950" y="4484935"/>
            <a:ext cx="142875" cy="2159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Multiply 33"/>
          <p:cNvSpPr/>
          <p:nvPr/>
        </p:nvSpPr>
        <p:spPr>
          <a:xfrm>
            <a:off x="6084888" y="4196010"/>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Multiply 34"/>
          <p:cNvSpPr/>
          <p:nvPr/>
        </p:nvSpPr>
        <p:spPr>
          <a:xfrm>
            <a:off x="6084888" y="4627810"/>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Multiply 35"/>
          <p:cNvSpPr/>
          <p:nvPr/>
        </p:nvSpPr>
        <p:spPr>
          <a:xfrm>
            <a:off x="6983186" y="4972622"/>
            <a:ext cx="142875" cy="217488"/>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Multiply 36"/>
          <p:cNvSpPr/>
          <p:nvPr/>
        </p:nvSpPr>
        <p:spPr>
          <a:xfrm>
            <a:off x="7524750" y="4340473"/>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Multiply 37"/>
          <p:cNvSpPr/>
          <p:nvPr/>
        </p:nvSpPr>
        <p:spPr>
          <a:xfrm>
            <a:off x="7524750" y="4780210"/>
            <a:ext cx="142875" cy="215900"/>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9" name="Straight Arrow Connector 38"/>
          <p:cNvCxnSpPr/>
          <p:nvPr/>
        </p:nvCxnSpPr>
        <p:spPr>
          <a:xfrm flipH="1">
            <a:off x="7092950" y="4113460"/>
            <a:ext cx="792163" cy="73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109"/>
          <p:cNvSpPr txBox="1">
            <a:spLocks noChangeArrowheads="1"/>
          </p:cNvSpPr>
          <p:nvPr/>
        </p:nvSpPr>
        <p:spPr bwMode="auto">
          <a:xfrm>
            <a:off x="7956550" y="3908673"/>
            <a:ext cx="936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a:latin typeface="Tw Cen MT Condensed" pitchFamily="34" charset="0"/>
              </a:rPr>
              <a:t>No shooting zone</a:t>
            </a:r>
          </a:p>
        </p:txBody>
      </p:sp>
      <p:cxnSp>
        <p:nvCxnSpPr>
          <p:cNvPr id="41" name="Straight Arrow Connector 40"/>
          <p:cNvCxnSpPr/>
          <p:nvPr/>
        </p:nvCxnSpPr>
        <p:spPr>
          <a:xfrm flipV="1">
            <a:off x="1619250" y="4259510"/>
            <a:ext cx="1081088"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397125" y="4475410"/>
            <a:ext cx="777875" cy="520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116"/>
          <p:cNvSpPr txBox="1">
            <a:spLocks noChangeArrowheads="1"/>
          </p:cNvSpPr>
          <p:nvPr/>
        </p:nvSpPr>
        <p:spPr bwMode="auto">
          <a:xfrm>
            <a:off x="887413" y="4267448"/>
            <a:ext cx="123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latin typeface="Tw Cen MT Condensed" pitchFamily="34" charset="0"/>
              </a:rPr>
              <a:t>Feeders</a:t>
            </a:r>
          </a:p>
        </p:txBody>
      </p:sp>
      <p:sp>
        <p:nvSpPr>
          <p:cNvPr id="44" name="TextBox 117"/>
          <p:cNvSpPr txBox="1">
            <a:spLocks noChangeArrowheads="1"/>
          </p:cNvSpPr>
          <p:nvPr/>
        </p:nvSpPr>
        <p:spPr bwMode="auto">
          <a:xfrm>
            <a:off x="1619250" y="4772273"/>
            <a:ext cx="123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latin typeface="Tw Cen MT Condensed" pitchFamily="34" charset="0"/>
              </a:rPr>
              <a:t>Shooters</a:t>
            </a:r>
          </a:p>
        </p:txBody>
      </p:sp>
      <p:cxnSp>
        <p:nvCxnSpPr>
          <p:cNvPr id="45" name="Straight Connector 44"/>
          <p:cNvCxnSpPr/>
          <p:nvPr/>
        </p:nvCxnSpPr>
        <p:spPr>
          <a:xfrm flipH="1">
            <a:off x="4930775" y="3861048"/>
            <a:ext cx="1588" cy="1307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noChangeArrowheads="1"/>
          </p:cNvSpPr>
          <p:nvPr/>
        </p:nvSpPr>
        <p:spPr bwMode="auto">
          <a:xfrm>
            <a:off x="4930775" y="4797152"/>
            <a:ext cx="649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dirty="0">
                <a:latin typeface="Tw Cen MT Condensed" pitchFamily="34" charset="0"/>
              </a:rPr>
              <a:t>M/A</a:t>
            </a:r>
          </a:p>
        </p:txBody>
      </p:sp>
      <p:pic>
        <p:nvPicPr>
          <p:cNvPr id="47" name="Picture 4" descr="Image result for netball ho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4749" y="3933056"/>
            <a:ext cx="285523" cy="28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27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6"/>
          <p:cNvSpPr txBox="1">
            <a:spLocks noChangeArrowheads="1"/>
          </p:cNvSpPr>
          <p:nvPr/>
        </p:nvSpPr>
        <p:spPr bwMode="auto">
          <a:xfrm>
            <a:off x="4643438" y="836712"/>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chest pass</a:t>
            </a:r>
          </a:p>
          <a:p>
            <a:pPr eaLnBrk="1" hangingPunct="1">
              <a:spcBef>
                <a:spcPct val="0"/>
              </a:spcBef>
              <a:buFontTx/>
              <a:buNone/>
            </a:pPr>
            <a:r>
              <a:rPr lang="en-GB" altLang="en-US" sz="1600" dirty="0">
                <a:latin typeface="Tw Cen MT Condensed" panose="020B0606020104020203" pitchFamily="34" charset="0"/>
              </a:rPr>
              <a:t>Hold the ball against chest.</a:t>
            </a:r>
          </a:p>
          <a:p>
            <a:pPr eaLnBrk="1" hangingPunct="1">
              <a:spcBef>
                <a:spcPct val="0"/>
              </a:spcBef>
              <a:buFontTx/>
              <a:buNone/>
            </a:pPr>
            <a:r>
              <a:rPr lang="en-GB" altLang="en-US" sz="1600" dirty="0">
                <a:latin typeface="Tw Cen MT Condensed" panose="020B0606020104020203" pitchFamily="34" charset="0"/>
              </a:rPr>
              <a:t>Hands each side of the</a:t>
            </a:r>
          </a:p>
          <a:p>
            <a:pPr eaLnBrk="1" hangingPunct="1">
              <a:spcBef>
                <a:spcPct val="0"/>
              </a:spcBef>
              <a:buFontTx/>
              <a:buNone/>
            </a:pPr>
            <a:r>
              <a:rPr lang="en-GB" altLang="en-US" sz="1600" dirty="0">
                <a:latin typeface="Tw Cen MT Condensed" panose="020B0606020104020203" pitchFamily="34" charset="0"/>
              </a:rPr>
              <a:t>Ball. Step into pass</a:t>
            </a:r>
          </a:p>
          <a:p>
            <a:pPr eaLnBrk="1" hangingPunct="1">
              <a:spcBef>
                <a:spcPct val="0"/>
              </a:spcBef>
              <a:buFontTx/>
              <a:buNone/>
            </a:pPr>
            <a:r>
              <a:rPr lang="en-GB" altLang="en-US" sz="1600" dirty="0">
                <a:latin typeface="Tw Cen MT Condensed" panose="020B0606020104020203" pitchFamily="34" charset="0"/>
              </a:rPr>
              <a:t>points fingers at target</a:t>
            </a:r>
          </a:p>
        </p:txBody>
      </p:sp>
      <p:sp>
        <p:nvSpPr>
          <p:cNvPr id="11" name="TextBox 25"/>
          <p:cNvSpPr txBox="1">
            <a:spLocks noChangeArrowheads="1"/>
          </p:cNvSpPr>
          <p:nvPr/>
        </p:nvSpPr>
        <p:spPr bwMode="auto">
          <a:xfrm>
            <a:off x="4643438" y="2219380"/>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3. Skill intro</a:t>
            </a:r>
          </a:p>
          <a:p>
            <a:pPr eaLnBrk="1" hangingPunct="1">
              <a:spcBef>
                <a:spcPct val="0"/>
              </a:spcBef>
              <a:buFontTx/>
              <a:buNone/>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None/>
            </a:pPr>
            <a:endParaRPr lang="en-GB" altLang="en-US" sz="1600" u="sng">
              <a:latin typeface="Tw Cen MT Condensed" panose="020B0606020104020203" pitchFamily="34" charset="0"/>
            </a:endParaRPr>
          </a:p>
        </p:txBody>
      </p:sp>
      <p:cxnSp>
        <p:nvCxnSpPr>
          <p:cNvPr id="12" name="Straight Connector 11"/>
          <p:cNvCxnSpPr/>
          <p:nvPr/>
        </p:nvCxnSpPr>
        <p:spPr>
          <a:xfrm>
            <a:off x="4932363" y="3298880"/>
            <a:ext cx="3960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ultiply 12"/>
          <p:cNvSpPr/>
          <p:nvPr/>
        </p:nvSpPr>
        <p:spPr>
          <a:xfrm>
            <a:off x="5364163"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4" name="Multiply 13"/>
          <p:cNvSpPr/>
          <p:nvPr/>
        </p:nvSpPr>
        <p:spPr>
          <a:xfrm>
            <a:off x="7740650" y="2363842"/>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5" name="Multiply 14"/>
          <p:cNvSpPr/>
          <p:nvPr/>
        </p:nvSpPr>
        <p:spPr>
          <a:xfrm>
            <a:off x="7740650"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6" name="Multiply 15"/>
          <p:cNvSpPr/>
          <p:nvPr/>
        </p:nvSpPr>
        <p:spPr>
          <a:xfrm>
            <a:off x="5364163" y="2506717"/>
            <a:ext cx="215900" cy="16351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7" name="Multiply 16"/>
          <p:cNvSpPr/>
          <p:nvPr/>
        </p:nvSpPr>
        <p:spPr>
          <a:xfrm>
            <a:off x="8316913" y="335444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cxnSp>
        <p:nvCxnSpPr>
          <p:cNvPr id="18" name="Straight Connector 17"/>
          <p:cNvCxnSpPr/>
          <p:nvPr/>
        </p:nvCxnSpPr>
        <p:spPr>
          <a:xfrm flipV="1">
            <a:off x="5003800" y="2435280"/>
            <a:ext cx="3889375" cy="2873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Up Arrow 18"/>
          <p:cNvSpPr/>
          <p:nvPr/>
        </p:nvSpPr>
        <p:spPr>
          <a:xfrm>
            <a:off x="5364163" y="272261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Up Arrow 19"/>
          <p:cNvSpPr/>
          <p:nvPr/>
        </p:nvSpPr>
        <p:spPr>
          <a:xfrm rot="10800000" flipH="1">
            <a:off x="5507038" y="272261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Up Arrow 20"/>
          <p:cNvSpPr/>
          <p:nvPr/>
        </p:nvSpPr>
        <p:spPr>
          <a:xfrm>
            <a:off x="8316913" y="2508305"/>
            <a:ext cx="142875"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Up Arrow 21"/>
          <p:cNvSpPr/>
          <p:nvPr/>
        </p:nvSpPr>
        <p:spPr>
          <a:xfrm rot="10800000">
            <a:off x="8459788" y="2508305"/>
            <a:ext cx="144462"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Up Arrow 22"/>
          <p:cNvSpPr/>
          <p:nvPr/>
        </p:nvSpPr>
        <p:spPr>
          <a:xfrm>
            <a:off x="7740650" y="2579742"/>
            <a:ext cx="142875" cy="6477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4" name="Up Arrow 23"/>
          <p:cNvSpPr/>
          <p:nvPr/>
        </p:nvSpPr>
        <p:spPr>
          <a:xfrm rot="10800000" flipH="1">
            <a:off x="7883525" y="2651180"/>
            <a:ext cx="144463" cy="576262"/>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5" name="Multiply 24"/>
          <p:cNvSpPr/>
          <p:nvPr/>
        </p:nvSpPr>
        <p:spPr>
          <a:xfrm>
            <a:off x="8316913" y="2273355"/>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6" name="TextBox 45"/>
          <p:cNvSpPr txBox="1">
            <a:spLocks noChangeArrowheads="1"/>
          </p:cNvSpPr>
          <p:nvPr/>
        </p:nvSpPr>
        <p:spPr bwMode="auto">
          <a:xfrm>
            <a:off x="4714875" y="3279830"/>
            <a:ext cx="649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27" name="TextBox 46"/>
          <p:cNvSpPr txBox="1">
            <a:spLocks noChangeArrowheads="1"/>
          </p:cNvSpPr>
          <p:nvPr/>
        </p:nvSpPr>
        <p:spPr bwMode="auto">
          <a:xfrm>
            <a:off x="8459788" y="3298880"/>
            <a:ext cx="57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M/A</a:t>
            </a:r>
          </a:p>
        </p:txBody>
      </p:sp>
      <p:sp>
        <p:nvSpPr>
          <p:cNvPr id="28" name="TextBox 6"/>
          <p:cNvSpPr txBox="1">
            <a:spLocks noChangeArrowheads="1"/>
          </p:cNvSpPr>
          <p:nvPr/>
        </p:nvSpPr>
        <p:spPr bwMode="auto">
          <a:xfrm>
            <a:off x="179388" y="836712"/>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Footwork:</a:t>
            </a:r>
            <a:endParaRPr lang="en-GB" altLang="en-US" sz="1600"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Pupils are allowed to take one step</a:t>
            </a:r>
          </a:p>
          <a:p>
            <a:pPr eaLnBrk="1" hangingPunct="1">
              <a:spcBef>
                <a:spcPct val="0"/>
              </a:spcBef>
              <a:buFontTx/>
              <a:buNone/>
            </a:pPr>
            <a:r>
              <a:rPr lang="en-GB" altLang="en-US" sz="1600" dirty="0">
                <a:latin typeface="Tw Cen MT Condensed" panose="020B0606020104020203" pitchFamily="34" charset="0"/>
              </a:rPr>
              <a:t>when holding the ball.</a:t>
            </a:r>
          </a:p>
          <a:p>
            <a:pPr eaLnBrk="1" hangingPunct="1">
              <a:spcBef>
                <a:spcPct val="0"/>
              </a:spcBef>
              <a:buFontTx/>
              <a:buNone/>
            </a:pPr>
            <a:r>
              <a:rPr lang="en-GB" altLang="en-US" sz="1600" dirty="0">
                <a:latin typeface="Tw Cen MT Condensed" panose="020B0606020104020203" pitchFamily="34" charset="0"/>
              </a:rPr>
              <a:t>Whichever foot lands first can act as</a:t>
            </a:r>
          </a:p>
          <a:p>
            <a:pPr eaLnBrk="1" hangingPunct="1">
              <a:spcBef>
                <a:spcPct val="0"/>
              </a:spcBef>
              <a:buFontTx/>
              <a:buNone/>
            </a:pPr>
            <a:r>
              <a:rPr lang="en-GB" altLang="en-US" sz="1600" dirty="0">
                <a:latin typeface="Tw Cen MT Condensed" panose="020B0606020104020203" pitchFamily="34" charset="0"/>
              </a:rPr>
              <a:t>a pivot.</a:t>
            </a:r>
          </a:p>
        </p:txBody>
      </p:sp>
      <p:pic>
        <p:nvPicPr>
          <p:cNvPr id="29" name="Picture 71"/>
          <p:cNvPicPr>
            <a:picLocks noChangeAspect="1" noChangeArrowheads="1"/>
          </p:cNvPicPr>
          <p:nvPr/>
        </p:nvPicPr>
        <p:blipFill>
          <a:blip r:embed="rId4" cstate="print">
            <a:extLst>
              <a:ext uri="{28A0092B-C50C-407E-A947-70E740481C1C}">
                <a14:useLocalDpi xmlns:a14="http://schemas.microsoft.com/office/drawing/2010/main" val="0"/>
              </a:ext>
            </a:extLst>
          </a:blip>
          <a:srcRect l="15768" t="45891" r="62094" b="11781"/>
          <a:stretch>
            <a:fillRect/>
          </a:stretch>
        </p:blipFill>
        <p:spPr bwMode="auto">
          <a:xfrm>
            <a:off x="3132138" y="908150"/>
            <a:ext cx="11525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noChangeArrowheads="1"/>
          </p:cNvPicPr>
          <p:nvPr/>
        </p:nvPicPr>
        <p:blipFill>
          <a:blip r:embed="rId5">
            <a:extLst>
              <a:ext uri="{28A0092B-C50C-407E-A947-70E740481C1C}">
                <a14:useLocalDpi xmlns:a14="http://schemas.microsoft.com/office/drawing/2010/main" val="0"/>
              </a:ext>
            </a:extLst>
          </a:blip>
          <a:srcRect l="28349" t="39374" r="51175" b="41376"/>
          <a:stretch>
            <a:fillRect/>
          </a:stretch>
        </p:blipFill>
        <p:spPr bwMode="auto">
          <a:xfrm>
            <a:off x="7019925" y="1114525"/>
            <a:ext cx="1803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69"/>
          <p:cNvSpPr txBox="1">
            <a:spLocks noChangeArrowheads="1"/>
          </p:cNvSpPr>
          <p:nvPr/>
        </p:nvSpPr>
        <p:spPr bwMode="auto">
          <a:xfrm>
            <a:off x="179388" y="220350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2. Skill progression – The cross over (Footwork):</a:t>
            </a:r>
          </a:p>
          <a:p>
            <a:pPr eaLnBrk="1" hangingPunct="1">
              <a:spcBef>
                <a:spcPct val="0"/>
              </a:spcBef>
              <a:buFontTx/>
              <a:buNone/>
            </a:pPr>
            <a:r>
              <a:rPr lang="en-GB" altLang="en-US" sz="1600">
                <a:latin typeface="Tw Cen MT Condensed" panose="020B0606020104020203" pitchFamily="34" charset="0"/>
              </a:rPr>
              <a:t>Groups must pass to</a:t>
            </a:r>
          </a:p>
          <a:p>
            <a:pPr eaLnBrk="1" hangingPunct="1">
              <a:spcBef>
                <a:spcPct val="0"/>
              </a:spcBef>
              <a:buFontTx/>
              <a:buNone/>
            </a:pPr>
            <a:r>
              <a:rPr lang="en-GB" altLang="en-US" sz="1600">
                <a:latin typeface="Tw Cen MT Condensed" panose="020B0606020104020203" pitchFamily="34" charset="0"/>
              </a:rPr>
              <a:t>each other moving their</a:t>
            </a:r>
          </a:p>
          <a:p>
            <a:pPr eaLnBrk="1" hangingPunct="1">
              <a:spcBef>
                <a:spcPct val="0"/>
              </a:spcBef>
              <a:buFontTx/>
              <a:buNone/>
            </a:pPr>
            <a:r>
              <a:rPr lang="en-GB" altLang="en-US" sz="1600">
                <a:latin typeface="Tw Cen MT Condensed" panose="020B0606020104020203" pitchFamily="34" charset="0"/>
              </a:rPr>
              <a:t>Group from one grid to another</a:t>
            </a:r>
          </a:p>
          <a:p>
            <a:pPr eaLnBrk="1" hangingPunct="1">
              <a:spcBef>
                <a:spcPct val="0"/>
              </a:spcBef>
              <a:buFontTx/>
              <a:buNone/>
            </a:pPr>
            <a:r>
              <a:rPr lang="en-GB" altLang="en-US" sz="1600" i="1">
                <a:latin typeface="Tw Cen MT Condensed" panose="020B0606020104020203" pitchFamily="34" charset="0"/>
              </a:rPr>
              <a:t>M/A 1 Step</a:t>
            </a:r>
            <a:endParaRPr lang="en-GB" altLang="en-US" sz="1600" u="sng">
              <a:latin typeface="Tw Cen MT Condensed" panose="020B0606020104020203" pitchFamily="34" charset="0"/>
            </a:endParaRPr>
          </a:p>
          <a:p>
            <a:pPr eaLnBrk="1" hangingPunct="1">
              <a:spcBef>
                <a:spcPct val="0"/>
              </a:spcBef>
              <a:buFontTx/>
              <a:buNone/>
            </a:pPr>
            <a:r>
              <a:rPr lang="en-GB" altLang="en-US" sz="1600" i="1">
                <a:latin typeface="Tw Cen MT Condensed" panose="020B0606020104020203" pitchFamily="34" charset="0"/>
              </a:rPr>
              <a:t>L/A 2 Steps holding the ball</a:t>
            </a:r>
          </a:p>
        </p:txBody>
      </p:sp>
      <p:sp>
        <p:nvSpPr>
          <p:cNvPr id="32" name="Frame 31"/>
          <p:cNvSpPr/>
          <p:nvPr/>
        </p:nvSpPr>
        <p:spPr>
          <a:xfrm rot="5400000">
            <a:off x="2339975" y="2706742"/>
            <a:ext cx="1008063" cy="576263"/>
          </a:xfrm>
          <a:prstGeom prst="frame">
            <a:avLst>
              <a:gd name="adj1" fmla="val 61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33" name="Frame 32"/>
          <p:cNvSpPr/>
          <p:nvPr/>
        </p:nvSpPr>
        <p:spPr>
          <a:xfrm rot="5400000">
            <a:off x="2916237" y="2706743"/>
            <a:ext cx="1008063" cy="576262"/>
          </a:xfrm>
          <a:prstGeom prst="frame">
            <a:avLst>
              <a:gd name="adj1" fmla="val 6123"/>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34" name="Frame 33"/>
          <p:cNvSpPr/>
          <p:nvPr/>
        </p:nvSpPr>
        <p:spPr>
          <a:xfrm rot="5400000">
            <a:off x="3492500" y="2706742"/>
            <a:ext cx="1008063" cy="576263"/>
          </a:xfrm>
          <a:prstGeom prst="frame">
            <a:avLst>
              <a:gd name="adj1" fmla="val 612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35" name="Multiply 34"/>
          <p:cNvSpPr/>
          <p:nvPr/>
        </p:nvSpPr>
        <p:spPr>
          <a:xfrm>
            <a:off x="2628900" y="2995667"/>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6" name="Multiply 35"/>
          <p:cNvSpPr/>
          <p:nvPr/>
        </p:nvSpPr>
        <p:spPr>
          <a:xfrm>
            <a:off x="2781300" y="3148067"/>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7" name="Multiply 36"/>
          <p:cNvSpPr/>
          <p:nvPr/>
        </p:nvSpPr>
        <p:spPr>
          <a:xfrm>
            <a:off x="2933700" y="3300467"/>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8" name="Multiply 37"/>
          <p:cNvSpPr/>
          <p:nvPr/>
        </p:nvSpPr>
        <p:spPr>
          <a:xfrm>
            <a:off x="2916238" y="2922642"/>
            <a:ext cx="144462"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9" name="Multiply 38"/>
          <p:cNvSpPr/>
          <p:nvPr/>
        </p:nvSpPr>
        <p:spPr>
          <a:xfrm>
            <a:off x="3348038" y="3211567"/>
            <a:ext cx="144462"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0" name="Multiply 39"/>
          <p:cNvSpPr/>
          <p:nvPr/>
        </p:nvSpPr>
        <p:spPr>
          <a:xfrm>
            <a:off x="3276600" y="2706742"/>
            <a:ext cx="144463"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1" name="Up Arrow 40"/>
          <p:cNvSpPr/>
          <p:nvPr/>
        </p:nvSpPr>
        <p:spPr>
          <a:xfrm rot="5945447">
            <a:off x="3136107" y="3093298"/>
            <a:ext cx="63500" cy="35401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2" name="Multiply 41"/>
          <p:cNvSpPr/>
          <p:nvPr/>
        </p:nvSpPr>
        <p:spPr>
          <a:xfrm>
            <a:off x="4068763" y="2859142"/>
            <a:ext cx="142875"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3" name="Multiply 42"/>
          <p:cNvSpPr/>
          <p:nvPr/>
        </p:nvSpPr>
        <p:spPr>
          <a:xfrm>
            <a:off x="3852863" y="2635305"/>
            <a:ext cx="142875" cy="14446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4" name="Multiply 43"/>
          <p:cNvSpPr/>
          <p:nvPr/>
        </p:nvSpPr>
        <p:spPr>
          <a:xfrm>
            <a:off x="3852863" y="3283005"/>
            <a:ext cx="142875" cy="14446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5" name="Multiply 44"/>
          <p:cNvSpPr/>
          <p:nvPr/>
        </p:nvSpPr>
        <p:spPr>
          <a:xfrm>
            <a:off x="3924300" y="3011542"/>
            <a:ext cx="144463"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6" name="Multiply 45"/>
          <p:cNvSpPr/>
          <p:nvPr/>
        </p:nvSpPr>
        <p:spPr>
          <a:xfrm>
            <a:off x="3492500" y="2922642"/>
            <a:ext cx="144463"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7" name="Left Arrow 46"/>
          <p:cNvSpPr/>
          <p:nvPr/>
        </p:nvSpPr>
        <p:spPr>
          <a:xfrm rot="21075804">
            <a:off x="3636963" y="2955980"/>
            <a:ext cx="430212" cy="4762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8" name="Multiply 47"/>
          <p:cNvSpPr/>
          <p:nvPr/>
        </p:nvSpPr>
        <p:spPr>
          <a:xfrm>
            <a:off x="7164388" y="2346380"/>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9" name="Multiply 48"/>
          <p:cNvSpPr/>
          <p:nvPr/>
        </p:nvSpPr>
        <p:spPr>
          <a:xfrm>
            <a:off x="7164388" y="3354442"/>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0" name="Up Arrow 49"/>
          <p:cNvSpPr/>
          <p:nvPr/>
        </p:nvSpPr>
        <p:spPr>
          <a:xfrm>
            <a:off x="7164388" y="2705155"/>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1" name="Up Arrow 50"/>
          <p:cNvSpPr/>
          <p:nvPr/>
        </p:nvSpPr>
        <p:spPr>
          <a:xfrm rot="10800000" flipH="1">
            <a:off x="7307263" y="2705155"/>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2" name="Multiply 51"/>
          <p:cNvSpPr/>
          <p:nvPr/>
        </p:nvSpPr>
        <p:spPr>
          <a:xfrm>
            <a:off x="6659563" y="236384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3" name="Multiply 52"/>
          <p:cNvSpPr/>
          <p:nvPr/>
        </p:nvSpPr>
        <p:spPr>
          <a:xfrm>
            <a:off x="6659563"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4" name="Up Arrow 53"/>
          <p:cNvSpPr/>
          <p:nvPr/>
        </p:nvSpPr>
        <p:spPr>
          <a:xfrm>
            <a:off x="6659563" y="272261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5" name="Up Arrow 54"/>
          <p:cNvSpPr/>
          <p:nvPr/>
        </p:nvSpPr>
        <p:spPr>
          <a:xfrm rot="10800000" flipH="1">
            <a:off x="6802438" y="272261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6" name="Multiply 55"/>
          <p:cNvSpPr/>
          <p:nvPr/>
        </p:nvSpPr>
        <p:spPr>
          <a:xfrm>
            <a:off x="6011863" y="236384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7" name="Multiply 56"/>
          <p:cNvSpPr/>
          <p:nvPr/>
        </p:nvSpPr>
        <p:spPr>
          <a:xfrm>
            <a:off x="6011863"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8" name="Up Arrow 57"/>
          <p:cNvSpPr/>
          <p:nvPr/>
        </p:nvSpPr>
        <p:spPr>
          <a:xfrm>
            <a:off x="6011863" y="272261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9" name="Up Arrow 58"/>
          <p:cNvSpPr/>
          <p:nvPr/>
        </p:nvSpPr>
        <p:spPr>
          <a:xfrm rot="10800000" flipH="1">
            <a:off x="6154738" y="272261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TextBox 50"/>
          <p:cNvSpPr txBox="1">
            <a:spLocks noChangeArrowheads="1"/>
          </p:cNvSpPr>
          <p:nvPr/>
        </p:nvSpPr>
        <p:spPr bwMode="auto">
          <a:xfrm>
            <a:off x="179388" y="3861048"/>
            <a:ext cx="8785225" cy="2800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startAt="4"/>
            </a:pPr>
            <a:r>
              <a:rPr lang="en-GB" altLang="en-US" sz="1600" u="sng" dirty="0">
                <a:latin typeface="Tw Cen MT Condensed" panose="020B0606020104020203" pitchFamily="34" charset="0"/>
              </a:rPr>
              <a:t>Skill related competition</a:t>
            </a:r>
          </a:p>
          <a:p>
            <a:pPr eaLnBrk="1" hangingPunct="1">
              <a:spcBef>
                <a:spcPct val="0"/>
              </a:spcBef>
              <a:buFontTx/>
              <a:buNone/>
            </a:pPr>
            <a:r>
              <a:rPr lang="en-GB" altLang="en-US" sz="1600" dirty="0">
                <a:latin typeface="Tw Cen MT Condensed" panose="020B0606020104020203" pitchFamily="34" charset="0"/>
              </a:rPr>
              <a:t>Place pitches next to one another. Ensure pupils play against</a:t>
            </a:r>
          </a:p>
          <a:p>
            <a:pPr eaLnBrk="1" hangingPunct="1">
              <a:spcBef>
                <a:spcPct val="0"/>
              </a:spcBef>
              <a:buFontTx/>
              <a:buNone/>
            </a:pPr>
            <a:r>
              <a:rPr lang="en-GB" altLang="en-US" sz="1600" dirty="0">
                <a:latin typeface="Tw Cen MT Condensed" panose="020B0606020104020203" pitchFamily="34" charset="0"/>
              </a:rPr>
              <a:t>players of a similar ability to ensure challenge is</a:t>
            </a:r>
          </a:p>
          <a:p>
            <a:pPr eaLnBrk="1" hangingPunct="1">
              <a:spcBef>
                <a:spcPct val="0"/>
              </a:spcBef>
              <a:buFontTx/>
              <a:buNone/>
            </a:pPr>
            <a:r>
              <a:rPr lang="en-GB" altLang="en-US" sz="1600" dirty="0">
                <a:latin typeface="Tw Cen MT Condensed" panose="020B0606020104020203" pitchFamily="34" charset="0"/>
              </a:rPr>
              <a:t>Appropriate. Reinforce good technique w/ specific praise.</a:t>
            </a: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3rd</a:t>
            </a:r>
          </a:p>
          <a:p>
            <a:pPr eaLnBrk="1" hangingPunct="1">
              <a:spcBef>
                <a:spcPct val="0"/>
              </a:spcBef>
              <a:buFontTx/>
              <a:buNone/>
            </a:pPr>
            <a:r>
              <a:rPr lang="en-GB" altLang="en-US" sz="1600" dirty="0">
                <a:latin typeface="Tw Cen MT Condensed" panose="020B0606020104020203" pitchFamily="34" charset="0"/>
              </a:rPr>
              <a:t>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r>
              <a:rPr lang="en-GB" altLang="en-US" sz="1600" b="1" u="sng" dirty="0">
                <a:latin typeface="Tw Cen MT Condensed" panose="020B0606020104020203" pitchFamily="34" charset="0"/>
              </a:rPr>
              <a:t>Teams must complete a certain</a:t>
            </a:r>
          </a:p>
          <a:p>
            <a:pPr eaLnBrk="1" hangingPunct="1">
              <a:spcBef>
                <a:spcPct val="0"/>
              </a:spcBef>
              <a:buFontTx/>
              <a:buNone/>
            </a:pPr>
            <a:r>
              <a:rPr lang="en-GB" altLang="en-US" sz="1600" b="1" u="sng" dirty="0">
                <a:latin typeface="Tw Cen MT Condensed" panose="020B0606020104020203" pitchFamily="34" charset="0"/>
              </a:rPr>
              <a:t>amount of passes before they are allowed to shoot</a:t>
            </a:r>
          </a:p>
          <a:p>
            <a:pPr eaLnBrk="1" hangingPunct="1">
              <a:spcBef>
                <a:spcPct val="0"/>
              </a:spcBef>
              <a:buFontTx/>
              <a:buNone/>
            </a:pPr>
            <a:r>
              <a:rPr lang="en-GB" altLang="en-US" sz="1600" b="1" i="1" u="sng" dirty="0">
                <a:latin typeface="Tw Cen MT Condensed" panose="020B0606020104020203" pitchFamily="34" charset="0"/>
              </a:rPr>
              <a:t>M/A Teams = 7 passes. L/A 4 passes</a:t>
            </a:r>
          </a:p>
        </p:txBody>
      </p:sp>
      <p:pic>
        <p:nvPicPr>
          <p:cNvPr id="61" name="Picture 2"/>
          <p:cNvPicPr>
            <a:picLocks noChangeAspect="1" noChangeArrowheads="1"/>
          </p:cNvPicPr>
          <p:nvPr/>
        </p:nvPicPr>
        <p:blipFill>
          <a:blip r:embed="rId6">
            <a:extLst>
              <a:ext uri="{28A0092B-C50C-407E-A947-70E740481C1C}">
                <a14:useLocalDpi xmlns:a14="http://schemas.microsoft.com/office/drawing/2010/main" val="0"/>
              </a:ext>
            </a:extLst>
          </a:blip>
          <a:srcRect l="35693" t="39984" r="31100" b="28516"/>
          <a:stretch>
            <a:fillRect/>
          </a:stretch>
        </p:blipFill>
        <p:spPr bwMode="auto">
          <a:xfrm>
            <a:off x="4427538" y="3933651"/>
            <a:ext cx="43227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Oval 61"/>
          <p:cNvSpPr/>
          <p:nvPr/>
        </p:nvSpPr>
        <p:spPr>
          <a:xfrm>
            <a:off x="5219700" y="4509914"/>
            <a:ext cx="504825"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TextBox 6"/>
          <p:cNvSpPr txBox="1">
            <a:spLocks noChangeArrowheads="1"/>
          </p:cNvSpPr>
          <p:nvPr/>
        </p:nvSpPr>
        <p:spPr bwMode="auto">
          <a:xfrm>
            <a:off x="5148263" y="4581351"/>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GK</a:t>
            </a:r>
          </a:p>
        </p:txBody>
      </p:sp>
      <p:sp>
        <p:nvSpPr>
          <p:cNvPr id="64" name="Oval 63"/>
          <p:cNvSpPr/>
          <p:nvPr/>
        </p:nvSpPr>
        <p:spPr>
          <a:xfrm>
            <a:off x="5146675" y="5373514"/>
            <a:ext cx="504825"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TextBox 8"/>
          <p:cNvSpPr txBox="1">
            <a:spLocks noChangeArrowheads="1"/>
          </p:cNvSpPr>
          <p:nvPr/>
        </p:nvSpPr>
        <p:spPr bwMode="auto">
          <a:xfrm>
            <a:off x="5097463" y="5444951"/>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GD</a:t>
            </a:r>
          </a:p>
        </p:txBody>
      </p:sp>
      <p:sp>
        <p:nvSpPr>
          <p:cNvPr id="66" name="Oval 65"/>
          <p:cNvSpPr/>
          <p:nvPr/>
        </p:nvSpPr>
        <p:spPr>
          <a:xfrm>
            <a:off x="6062663" y="4941714"/>
            <a:ext cx="503237"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7" name="TextBox 10"/>
          <p:cNvSpPr txBox="1">
            <a:spLocks noChangeArrowheads="1"/>
          </p:cNvSpPr>
          <p:nvPr/>
        </p:nvSpPr>
        <p:spPr bwMode="auto">
          <a:xfrm>
            <a:off x="6011863" y="5014739"/>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C</a:t>
            </a:r>
          </a:p>
        </p:txBody>
      </p:sp>
      <p:sp>
        <p:nvSpPr>
          <p:cNvPr id="68" name="Oval 67"/>
          <p:cNvSpPr/>
          <p:nvPr/>
        </p:nvSpPr>
        <p:spPr>
          <a:xfrm>
            <a:off x="7070725" y="4438476"/>
            <a:ext cx="503238"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9" name="TextBox 12"/>
          <p:cNvSpPr txBox="1">
            <a:spLocks noChangeArrowheads="1"/>
          </p:cNvSpPr>
          <p:nvPr/>
        </p:nvSpPr>
        <p:spPr bwMode="auto">
          <a:xfrm>
            <a:off x="7019925" y="4509914"/>
            <a:ext cx="554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GA</a:t>
            </a:r>
          </a:p>
        </p:txBody>
      </p:sp>
      <p:sp>
        <p:nvSpPr>
          <p:cNvPr id="70" name="Oval 69"/>
          <p:cNvSpPr/>
          <p:nvPr/>
        </p:nvSpPr>
        <p:spPr>
          <a:xfrm>
            <a:off x="7019925" y="5373514"/>
            <a:ext cx="504825"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1" name="TextBox 14"/>
          <p:cNvSpPr txBox="1">
            <a:spLocks noChangeArrowheads="1"/>
          </p:cNvSpPr>
          <p:nvPr/>
        </p:nvSpPr>
        <p:spPr bwMode="auto">
          <a:xfrm>
            <a:off x="6875463" y="5373514"/>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GS</a:t>
            </a:r>
          </a:p>
        </p:txBody>
      </p:sp>
      <p:sp>
        <p:nvSpPr>
          <p:cNvPr id="72" name="TextBox 71"/>
          <p:cNvSpPr txBox="1"/>
          <p:nvPr/>
        </p:nvSpPr>
        <p:spPr>
          <a:xfrm>
            <a:off x="4572000" y="6157739"/>
            <a:ext cx="1079500" cy="338554"/>
          </a:xfrm>
          <a:prstGeom prst="rect">
            <a:avLst/>
          </a:prstGeom>
          <a:noFill/>
        </p:spPr>
        <p:txBody>
          <a:bodyPr>
            <a:spAutoFit/>
          </a:bodyPr>
          <a:lstStyle/>
          <a:p>
            <a:pPr algn="ctr">
              <a:defRPr/>
            </a:pPr>
            <a:r>
              <a:rPr lang="en-GB" sz="1600" dirty="0">
                <a:latin typeface="Tw Cen MT Condensed" panose="020B0606020104020203" pitchFamily="34" charset="0"/>
              </a:rPr>
              <a:t>Defensive 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73" name="TextBox 72"/>
          <p:cNvSpPr txBox="1"/>
          <p:nvPr/>
        </p:nvSpPr>
        <p:spPr>
          <a:xfrm>
            <a:off x="7019925" y="6165899"/>
            <a:ext cx="1081088" cy="584200"/>
          </a:xfrm>
          <a:prstGeom prst="rect">
            <a:avLst/>
          </a:prstGeom>
          <a:noFill/>
        </p:spPr>
        <p:txBody>
          <a:bodyPr>
            <a:spAutoFit/>
          </a:bodyPr>
          <a:lstStyle/>
          <a:p>
            <a:pPr algn="ctr">
              <a:defRPr/>
            </a:pPr>
            <a:r>
              <a:rPr lang="en-GB" sz="1600" dirty="0">
                <a:latin typeface="Tw Cen MT Condensed" panose="020B0606020104020203" pitchFamily="34" charset="0"/>
              </a:rPr>
              <a:t>Attacking</a:t>
            </a:r>
          </a:p>
          <a:p>
            <a:pPr algn="ctr">
              <a:defRPr/>
            </a:pPr>
            <a:r>
              <a:rPr lang="en-GB" sz="1600" dirty="0">
                <a:latin typeface="Tw Cen MT Condensed" panose="020B0606020104020203" pitchFamily="34" charset="0"/>
              </a:rPr>
              <a:t>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74" name="Left-Right Arrow 73"/>
          <p:cNvSpPr/>
          <p:nvPr/>
        </p:nvSpPr>
        <p:spPr>
          <a:xfrm>
            <a:off x="4572000" y="5949776"/>
            <a:ext cx="1079500"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75" name="Left-Right Arrow 74"/>
          <p:cNvSpPr/>
          <p:nvPr/>
        </p:nvSpPr>
        <p:spPr>
          <a:xfrm>
            <a:off x="5795963" y="5949776"/>
            <a:ext cx="1008062"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76" name="Left-Right Arrow 75"/>
          <p:cNvSpPr/>
          <p:nvPr/>
        </p:nvSpPr>
        <p:spPr>
          <a:xfrm>
            <a:off x="6948488" y="5949776"/>
            <a:ext cx="1079500"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77" name="Flowchart: Delay 76"/>
          <p:cNvSpPr/>
          <p:nvPr/>
        </p:nvSpPr>
        <p:spPr>
          <a:xfrm>
            <a:off x="4572000" y="4654376"/>
            <a:ext cx="504825" cy="1079500"/>
          </a:xfrm>
          <a:prstGeom prst="flowChartDelay">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latin typeface="Tw Cen MT Condensed" panose="020B0606020104020203" pitchFamily="34" charset="0"/>
              </a:rPr>
              <a:t>The circle</a:t>
            </a:r>
          </a:p>
        </p:txBody>
      </p:sp>
      <p:sp>
        <p:nvSpPr>
          <p:cNvPr id="78" name="TextBox 77"/>
          <p:cNvSpPr txBox="1"/>
          <p:nvPr/>
        </p:nvSpPr>
        <p:spPr>
          <a:xfrm>
            <a:off x="5867400" y="6165081"/>
            <a:ext cx="792163" cy="584775"/>
          </a:xfrm>
          <a:prstGeom prst="rect">
            <a:avLst/>
          </a:prstGeom>
          <a:noFill/>
        </p:spPr>
        <p:txBody>
          <a:bodyPr>
            <a:spAutoFit/>
          </a:bodyPr>
          <a:lstStyle/>
          <a:p>
            <a:pPr algn="ctr">
              <a:defRPr/>
            </a:pPr>
            <a:r>
              <a:rPr lang="en-GB" sz="1600" dirty="0">
                <a:latin typeface="Tw Cen MT Condensed" panose="020B0606020104020203" pitchFamily="34" charset="0"/>
              </a:rPr>
              <a:t>Middle  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Tree>
    <p:extLst>
      <p:ext uri="{BB962C8B-B14F-4D97-AF65-F5344CB8AC3E}">
        <p14:creationId xmlns:p14="http://schemas.microsoft.com/office/powerpoint/2010/main" val="364610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bwMode="auto">
          <a:xfrm>
            <a:off x="179388" y="836712"/>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  Develop pupils ability to show the correct footwork for Netball</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Develop pupils ability to throw &amp;  catch effectively</a:t>
            </a:r>
          </a:p>
        </p:txBody>
      </p:sp>
      <p:sp>
        <p:nvSpPr>
          <p:cNvPr id="11" name="TextBox 5"/>
          <p:cNvSpPr txBox="1">
            <a:spLocks noChangeArrowheads="1"/>
          </p:cNvSpPr>
          <p:nvPr/>
        </p:nvSpPr>
        <p:spPr bwMode="auto">
          <a:xfrm>
            <a:off x="179388" y="3027724"/>
            <a:ext cx="8785225" cy="3785652"/>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u="sng" dirty="0">
                <a:latin typeface="Tw Cen MT Condensed" panose="020B0606020104020203" pitchFamily="34" charset="0"/>
              </a:rPr>
              <a:t>1. 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endParaRPr lang="en-GB" sz="1600" b="1" i="1" u="sng" dirty="0">
              <a:latin typeface="Tw Cen MT Condensed" panose="020B0606020104020203" pitchFamily="34" charset="0"/>
            </a:endParaRPr>
          </a:p>
          <a:p>
            <a:pPr fontAlgn="auto">
              <a:spcBef>
                <a:spcPts val="0"/>
              </a:spcBef>
              <a:spcAft>
                <a:spcPts val="0"/>
              </a:spcAft>
              <a:defRPr/>
            </a:pPr>
            <a:r>
              <a:rPr lang="en-GB" sz="1600" u="sng" dirty="0">
                <a:latin typeface="Tw Cen MT Condensed" panose="020B0606020104020203" pitchFamily="34" charset="0"/>
              </a:rPr>
              <a:t>2. Skill progression – Footwork Drill - The cross-over:</a:t>
            </a:r>
            <a:r>
              <a:rPr lang="en-GB" sz="1600" dirty="0">
                <a:latin typeface="Tw Cen MT Condensed" panose="020B0606020104020203" pitchFamily="34" charset="0"/>
              </a:rPr>
              <a:t> Mark out 3 grids (Grids 1, 2 &amp; 3). Split class into 4 groups, 2 groups per grid. Pupils have to move the ball into the opposite grid as a team without dropping the ball, then immediately transfer the ball into the next grid. In the time allocated teams must count how many times the ball has been transferred. If the pupils drop the ball or show improper footwork they start again from ‘0’. </a:t>
            </a:r>
            <a:r>
              <a:rPr lang="en-GB" sz="1600" b="1" i="1" u="sng" dirty="0">
                <a:latin typeface="Tw Cen MT Condensed" panose="020B0606020104020203" pitchFamily="34" charset="0"/>
              </a:rPr>
              <a:t>Diff – As above </a:t>
            </a:r>
          </a:p>
          <a:p>
            <a:pPr fontAlgn="auto">
              <a:spcBef>
                <a:spcPts val="0"/>
              </a:spcBef>
              <a:spcAft>
                <a:spcPts val="0"/>
              </a:spcAft>
              <a:defRPr/>
            </a:pPr>
            <a:r>
              <a:rPr lang="en-GB" sz="1600" u="sng" dirty="0">
                <a:latin typeface="Tw Cen MT Condensed" panose="020B0606020104020203" pitchFamily="34" charset="0"/>
              </a:rPr>
              <a:t>3. Skill intro – The chest pass: </a:t>
            </a:r>
            <a:r>
              <a:rPr lang="en-GB" sz="1600" dirty="0">
                <a:latin typeface="Tw Cen MT Condensed" panose="020B0606020104020203" pitchFamily="34" charset="0"/>
              </a:rPr>
              <a:t>Split class into pairs of equal ability (An easy way to do this to ask pupils to remain in ability groups from last lesson, pupils must pick partner from the same ‘colour’ as themselves). Set up two lines of cones parallel to one another, with the pairs standing behind these cones facing one another. Pupils practice skill at the distance set. Use </a:t>
            </a:r>
            <a:r>
              <a:rPr lang="en-GB" sz="1600" dirty="0" err="1">
                <a:latin typeface="Tw Cen MT Condensed" panose="020B0606020104020203" pitchFamily="34" charset="0"/>
              </a:rPr>
              <a:t>AfL</a:t>
            </a:r>
            <a:r>
              <a:rPr lang="en-GB" sz="1600" dirty="0">
                <a:latin typeface="Tw Cen MT Condensed" panose="020B0606020104020203" pitchFamily="34" charset="0"/>
              </a:rPr>
              <a:t> to adjust level of challenge. </a:t>
            </a:r>
            <a:r>
              <a:rPr lang="en-GB" sz="1600" b="1" i="1" u="sng" dirty="0">
                <a:latin typeface="Tw Cen MT Condensed" panose="020B0606020104020203" pitchFamily="34" charset="0"/>
              </a:rPr>
              <a:t>M/A further away, L/A Closer together, allow bounces.</a:t>
            </a:r>
          </a:p>
          <a:p>
            <a:pPr marL="342900" indent="-342900" fontAlgn="auto">
              <a:spcBef>
                <a:spcPts val="0"/>
              </a:spcBef>
              <a:spcAft>
                <a:spcPts val="0"/>
              </a:spcAft>
              <a:defRPr/>
            </a:pPr>
            <a:r>
              <a:rPr lang="en-GB" sz="1600" b="1" dirty="0">
                <a:latin typeface="Tw Cen MT Condensed" panose="020B0606020104020203" pitchFamily="34" charset="0"/>
              </a:rPr>
              <a:t>PROGRESSIONS – </a:t>
            </a:r>
            <a:r>
              <a:rPr lang="en-GB" sz="1600" dirty="0">
                <a:latin typeface="Tw Cen MT Condensed" panose="020B0606020104020203" pitchFamily="34" charset="0"/>
              </a:rPr>
              <a:t>Race format – Set pairs targets (</a:t>
            </a:r>
            <a:r>
              <a:rPr lang="en-GB" sz="1600" dirty="0" err="1">
                <a:latin typeface="Tw Cen MT Condensed" panose="020B0606020104020203" pitchFamily="34" charset="0"/>
              </a:rPr>
              <a:t>i.e</a:t>
            </a:r>
            <a:r>
              <a:rPr lang="en-GB" sz="1600" dirty="0">
                <a:latin typeface="Tw Cen MT Condensed" panose="020B0606020104020203" pitchFamily="34" charset="0"/>
              </a:rPr>
              <a:t> – 15 passes) first to complete sits down </a:t>
            </a:r>
            <a:r>
              <a:rPr lang="en-GB" sz="1600" b="1" u="sng" dirty="0">
                <a:latin typeface="Tw Cen MT Condensed" panose="020B0606020104020203" pitchFamily="34" charset="0"/>
              </a:rPr>
              <a:t>or </a:t>
            </a:r>
            <a:r>
              <a:rPr lang="en-GB" sz="1600" dirty="0">
                <a:latin typeface="Tw Cen MT Condensed" panose="020B0606020104020203" pitchFamily="34" charset="0"/>
              </a:rPr>
              <a:t>How many can you complete in 90 seconds??</a:t>
            </a:r>
            <a:endParaRPr lang="en-GB" sz="1600" b="1" i="1" u="sng" dirty="0">
              <a:latin typeface="Tw Cen MT Condensed" panose="020B0606020104020203" pitchFamily="34" charset="0"/>
            </a:endParaRPr>
          </a:p>
          <a:p>
            <a:pPr fontAlgn="auto">
              <a:spcBef>
                <a:spcPts val="0"/>
              </a:spcBef>
              <a:spcAft>
                <a:spcPts val="0"/>
              </a:spcAft>
              <a:defRPr/>
            </a:pPr>
            <a:r>
              <a:rPr lang="en-GB" sz="1600" u="sng" dirty="0">
                <a:latin typeface="Tw Cen MT Condensed" panose="020B0606020104020203" pitchFamily="34" charset="0"/>
              </a:rPr>
              <a:t>4. Skill related competition – High 5 Netball game: </a:t>
            </a:r>
            <a:r>
              <a:rPr lang="en-GB" sz="1600" b="1" i="1" u="sng" dirty="0">
                <a:latin typeface="Tw Cen MT Condensed" panose="020B0606020104020203" pitchFamily="34" charset="0"/>
              </a:rPr>
              <a:t>M/A </a:t>
            </a:r>
            <a:r>
              <a:rPr lang="en-GB" sz="1600" b="1" i="1" u="sng" dirty="0" err="1">
                <a:latin typeface="Tw Cen MT Condensed" panose="020B0606020104020203" pitchFamily="34" charset="0"/>
              </a:rPr>
              <a:t>vsM</a:t>
            </a:r>
            <a:r>
              <a:rPr lang="en-GB" sz="1600" b="1" i="1" u="sng" dirty="0">
                <a:latin typeface="Tw Cen MT Condensed" panose="020B0606020104020203" pitchFamily="34" charset="0"/>
              </a:rPr>
              <a:t>/A. L/A </a:t>
            </a:r>
            <a:r>
              <a:rPr lang="en-GB" sz="1600" b="1" i="1" u="sng" dirty="0" err="1">
                <a:latin typeface="Tw Cen MT Condensed" panose="020B0606020104020203" pitchFamily="34" charset="0"/>
              </a:rPr>
              <a:t>vs</a:t>
            </a:r>
            <a:r>
              <a:rPr lang="en-GB" sz="1600" b="1" i="1" u="sng" dirty="0">
                <a:latin typeface="Tw Cen MT Condensed" panose="020B0606020104020203" pitchFamily="34" charset="0"/>
              </a:rPr>
              <a:t> L/A. </a:t>
            </a:r>
            <a:r>
              <a:rPr lang="en-GB" sz="1600" dirty="0">
                <a:latin typeface="Tw Cen MT Condensed" panose="020B0606020104020203" pitchFamily="34" charset="0"/>
              </a:rPr>
              <a:t>Court must be split into equal thirds. Pupils must adopt specific positions (GK, GD, C, GA, GS), encourage pupils to rotate positions often. Enforce footwork drill to ensure learning in lesson is reinforced.</a:t>
            </a:r>
            <a:endParaRPr lang="en-GB" sz="1600" u="sng" dirty="0">
              <a:latin typeface="Tw Cen MT Condensed" panose="020B0606020104020203" pitchFamily="34" charset="0"/>
            </a:endParaRPr>
          </a:p>
        </p:txBody>
      </p:sp>
      <p:sp>
        <p:nvSpPr>
          <p:cNvPr id="12" name="TextBox 13"/>
          <p:cNvSpPr txBox="1">
            <a:spLocks noChangeArrowheads="1"/>
          </p:cNvSpPr>
          <p:nvPr/>
        </p:nvSpPr>
        <p:spPr bwMode="auto">
          <a:xfrm>
            <a:off x="179388" y="2420888"/>
            <a:ext cx="8785225"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anose="020B0606020104020203" pitchFamily="34" charset="0"/>
              </a:rPr>
              <a:t>SoW</a:t>
            </a:r>
            <a:r>
              <a:rPr lang="en-GB" altLang="en-US" sz="1600" b="1" u="sng" dirty="0">
                <a:latin typeface="Tw Cen MT Condensed" panose="020B0606020104020203" pitchFamily="34" charset="0"/>
              </a:rPr>
              <a:t> Milestone Focus:  </a:t>
            </a:r>
            <a:r>
              <a:rPr lang="en-GB" altLang="en-US" sz="1400" dirty="0">
                <a:latin typeface="Tw Cen MT Condensed" panose="020B0606020104020203" pitchFamily="34" charset="0"/>
              </a:rPr>
              <a:t>2 (</a:t>
            </a:r>
            <a:r>
              <a:rPr lang="en-GB" altLang="en-US" sz="14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8 (Can adapt throwing technique to ensure success in a variety of activities (distance, accuracy, control)</a:t>
            </a:r>
          </a:p>
        </p:txBody>
      </p:sp>
      <p:sp>
        <p:nvSpPr>
          <p:cNvPr id="13" name="Subtitle 2"/>
          <p:cNvSpPr txBox="1">
            <a:spLocks/>
          </p:cNvSpPr>
          <p:nvPr/>
        </p:nvSpPr>
        <p:spPr>
          <a:xfrm>
            <a:off x="3492500" y="836712"/>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show correct footwork in simple tasks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show correct footwork in a task with some variables, whilst catching and throwing with moderate success</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Pupils will be able to show correct footwork in a conditioned game situation, whilst throwing and catching with a high level of success.</a:t>
            </a:r>
            <a:endParaRPr lang="en-GB" sz="1400" b="1" dirty="0">
              <a:latin typeface="Tw Cen MT Condensed" panose="020B0606020104020203" pitchFamily="34" charset="0"/>
            </a:endParaRPr>
          </a:p>
        </p:txBody>
      </p:sp>
      <p:sp>
        <p:nvSpPr>
          <p:cNvPr id="14" name="TextBox 12"/>
          <p:cNvSpPr txBox="1">
            <a:spLocks noChangeArrowheads="1"/>
          </p:cNvSpPr>
          <p:nvPr/>
        </p:nvSpPr>
        <p:spPr bwMode="auto">
          <a:xfrm>
            <a:off x="5940425" y="2004715"/>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5" name="TextBox 10"/>
          <p:cNvSpPr txBox="1">
            <a:spLocks noChangeArrowheads="1"/>
          </p:cNvSpPr>
          <p:nvPr/>
        </p:nvSpPr>
        <p:spPr bwMode="auto">
          <a:xfrm>
            <a:off x="179388" y="2004715"/>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6" name="TextBox 11"/>
          <p:cNvSpPr txBox="1">
            <a:spLocks noChangeArrowheads="1"/>
          </p:cNvSpPr>
          <p:nvPr/>
        </p:nvSpPr>
        <p:spPr bwMode="auto">
          <a:xfrm>
            <a:off x="3132138" y="2004715"/>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7"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1988840"/>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2004715"/>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2004715"/>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48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6"/>
          <p:cNvSpPr txBox="1">
            <a:spLocks noChangeArrowheads="1"/>
          </p:cNvSpPr>
          <p:nvPr/>
        </p:nvSpPr>
        <p:spPr bwMode="auto">
          <a:xfrm>
            <a:off x="4643438" y="836712"/>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chest pass</a:t>
            </a:r>
          </a:p>
          <a:p>
            <a:pPr eaLnBrk="1" hangingPunct="1">
              <a:spcBef>
                <a:spcPct val="0"/>
              </a:spcBef>
              <a:buFontTx/>
              <a:buNone/>
            </a:pPr>
            <a:r>
              <a:rPr lang="en-GB" altLang="en-US" sz="1600" dirty="0">
                <a:latin typeface="Tw Cen MT Condensed" panose="020B0606020104020203" pitchFamily="34" charset="0"/>
              </a:rPr>
              <a:t>Hold the ball against chest.</a:t>
            </a:r>
          </a:p>
          <a:p>
            <a:pPr eaLnBrk="1" hangingPunct="1">
              <a:spcBef>
                <a:spcPct val="0"/>
              </a:spcBef>
              <a:buFontTx/>
              <a:buNone/>
            </a:pPr>
            <a:r>
              <a:rPr lang="en-GB" altLang="en-US" sz="1600" dirty="0">
                <a:latin typeface="Tw Cen MT Condensed" panose="020B0606020104020203" pitchFamily="34" charset="0"/>
              </a:rPr>
              <a:t>Hands each side of the</a:t>
            </a:r>
          </a:p>
          <a:p>
            <a:pPr eaLnBrk="1" hangingPunct="1">
              <a:spcBef>
                <a:spcPct val="0"/>
              </a:spcBef>
              <a:buFontTx/>
              <a:buNone/>
            </a:pPr>
            <a:r>
              <a:rPr lang="en-GB" altLang="en-US" sz="1600" dirty="0">
                <a:latin typeface="Tw Cen MT Condensed" panose="020B0606020104020203" pitchFamily="34" charset="0"/>
              </a:rPr>
              <a:t>Ball. Step into pass</a:t>
            </a:r>
          </a:p>
          <a:p>
            <a:pPr eaLnBrk="1" hangingPunct="1">
              <a:spcBef>
                <a:spcPct val="0"/>
              </a:spcBef>
              <a:buFontTx/>
              <a:buNone/>
            </a:pPr>
            <a:r>
              <a:rPr lang="en-GB" altLang="en-US" sz="1600" dirty="0">
                <a:latin typeface="Tw Cen MT Condensed" panose="020B0606020104020203" pitchFamily="34" charset="0"/>
              </a:rPr>
              <a:t>points fingers at target</a:t>
            </a:r>
          </a:p>
        </p:txBody>
      </p:sp>
      <p:sp>
        <p:nvSpPr>
          <p:cNvPr id="11" name="TextBox 25"/>
          <p:cNvSpPr txBox="1">
            <a:spLocks noChangeArrowheads="1"/>
          </p:cNvSpPr>
          <p:nvPr/>
        </p:nvSpPr>
        <p:spPr bwMode="auto">
          <a:xfrm>
            <a:off x="4643438" y="2219380"/>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3. Skill intro</a:t>
            </a:r>
          </a:p>
          <a:p>
            <a:pPr eaLnBrk="1" hangingPunct="1">
              <a:spcBef>
                <a:spcPct val="0"/>
              </a:spcBef>
              <a:buFontTx/>
              <a:buNone/>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None/>
            </a:pPr>
            <a:endParaRPr lang="en-GB" altLang="en-US" sz="1600" u="sng">
              <a:latin typeface="Tw Cen MT Condensed" panose="020B0606020104020203" pitchFamily="34" charset="0"/>
            </a:endParaRPr>
          </a:p>
        </p:txBody>
      </p:sp>
      <p:cxnSp>
        <p:nvCxnSpPr>
          <p:cNvPr id="12" name="Straight Connector 11"/>
          <p:cNvCxnSpPr/>
          <p:nvPr/>
        </p:nvCxnSpPr>
        <p:spPr>
          <a:xfrm>
            <a:off x="4932363" y="3298880"/>
            <a:ext cx="3960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ultiply 12"/>
          <p:cNvSpPr/>
          <p:nvPr/>
        </p:nvSpPr>
        <p:spPr>
          <a:xfrm>
            <a:off x="5364163"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4" name="Multiply 13"/>
          <p:cNvSpPr/>
          <p:nvPr/>
        </p:nvSpPr>
        <p:spPr>
          <a:xfrm>
            <a:off x="7740650" y="2363842"/>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5" name="Multiply 14"/>
          <p:cNvSpPr/>
          <p:nvPr/>
        </p:nvSpPr>
        <p:spPr>
          <a:xfrm>
            <a:off x="7740650"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6" name="Multiply 15"/>
          <p:cNvSpPr/>
          <p:nvPr/>
        </p:nvSpPr>
        <p:spPr>
          <a:xfrm>
            <a:off x="5364163" y="2506717"/>
            <a:ext cx="215900" cy="16351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7" name="Multiply 16"/>
          <p:cNvSpPr/>
          <p:nvPr/>
        </p:nvSpPr>
        <p:spPr>
          <a:xfrm>
            <a:off x="8316913" y="335444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cxnSp>
        <p:nvCxnSpPr>
          <p:cNvPr id="18" name="Straight Connector 17"/>
          <p:cNvCxnSpPr/>
          <p:nvPr/>
        </p:nvCxnSpPr>
        <p:spPr>
          <a:xfrm flipV="1">
            <a:off x="5003800" y="2435280"/>
            <a:ext cx="3889375" cy="2873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Up Arrow 18"/>
          <p:cNvSpPr/>
          <p:nvPr/>
        </p:nvSpPr>
        <p:spPr>
          <a:xfrm>
            <a:off x="5364163" y="272261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Up Arrow 19"/>
          <p:cNvSpPr/>
          <p:nvPr/>
        </p:nvSpPr>
        <p:spPr>
          <a:xfrm rot="10800000" flipH="1">
            <a:off x="5507038" y="272261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Up Arrow 20"/>
          <p:cNvSpPr/>
          <p:nvPr/>
        </p:nvSpPr>
        <p:spPr>
          <a:xfrm>
            <a:off x="8316913" y="2508305"/>
            <a:ext cx="142875"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Up Arrow 21"/>
          <p:cNvSpPr/>
          <p:nvPr/>
        </p:nvSpPr>
        <p:spPr>
          <a:xfrm rot="10800000">
            <a:off x="8459788" y="2508305"/>
            <a:ext cx="144462"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Up Arrow 22"/>
          <p:cNvSpPr/>
          <p:nvPr/>
        </p:nvSpPr>
        <p:spPr>
          <a:xfrm>
            <a:off x="7740650" y="2579742"/>
            <a:ext cx="142875" cy="6477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4" name="Up Arrow 23"/>
          <p:cNvSpPr/>
          <p:nvPr/>
        </p:nvSpPr>
        <p:spPr>
          <a:xfrm rot="10800000" flipH="1">
            <a:off x="7883525" y="2651180"/>
            <a:ext cx="144463" cy="576262"/>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5" name="Multiply 24"/>
          <p:cNvSpPr/>
          <p:nvPr/>
        </p:nvSpPr>
        <p:spPr>
          <a:xfrm>
            <a:off x="8316913" y="2273355"/>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6" name="TextBox 45"/>
          <p:cNvSpPr txBox="1">
            <a:spLocks noChangeArrowheads="1"/>
          </p:cNvSpPr>
          <p:nvPr/>
        </p:nvSpPr>
        <p:spPr bwMode="auto">
          <a:xfrm>
            <a:off x="4714875" y="3279830"/>
            <a:ext cx="649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27" name="TextBox 46"/>
          <p:cNvSpPr txBox="1">
            <a:spLocks noChangeArrowheads="1"/>
          </p:cNvSpPr>
          <p:nvPr/>
        </p:nvSpPr>
        <p:spPr bwMode="auto">
          <a:xfrm>
            <a:off x="8459788" y="3298880"/>
            <a:ext cx="57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M/A</a:t>
            </a:r>
          </a:p>
        </p:txBody>
      </p:sp>
      <p:sp>
        <p:nvSpPr>
          <p:cNvPr id="28" name="TextBox 6"/>
          <p:cNvSpPr txBox="1">
            <a:spLocks noChangeArrowheads="1"/>
          </p:cNvSpPr>
          <p:nvPr/>
        </p:nvSpPr>
        <p:spPr bwMode="auto">
          <a:xfrm>
            <a:off x="179388" y="836712"/>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Footwork:</a:t>
            </a:r>
            <a:endParaRPr lang="en-GB" altLang="en-US" sz="1600"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Pupils are allowed to take one step</a:t>
            </a:r>
          </a:p>
          <a:p>
            <a:pPr eaLnBrk="1" hangingPunct="1">
              <a:spcBef>
                <a:spcPct val="0"/>
              </a:spcBef>
              <a:buFontTx/>
              <a:buNone/>
            </a:pPr>
            <a:r>
              <a:rPr lang="en-GB" altLang="en-US" sz="1600" dirty="0">
                <a:latin typeface="Tw Cen MT Condensed" panose="020B0606020104020203" pitchFamily="34" charset="0"/>
              </a:rPr>
              <a:t>when holding the ball.</a:t>
            </a:r>
          </a:p>
          <a:p>
            <a:pPr eaLnBrk="1" hangingPunct="1">
              <a:spcBef>
                <a:spcPct val="0"/>
              </a:spcBef>
              <a:buFontTx/>
              <a:buNone/>
            </a:pPr>
            <a:r>
              <a:rPr lang="en-GB" altLang="en-US" sz="1600" dirty="0">
                <a:latin typeface="Tw Cen MT Condensed" panose="020B0606020104020203" pitchFamily="34" charset="0"/>
              </a:rPr>
              <a:t>Whichever foot lands first can act as</a:t>
            </a:r>
          </a:p>
          <a:p>
            <a:pPr eaLnBrk="1" hangingPunct="1">
              <a:spcBef>
                <a:spcPct val="0"/>
              </a:spcBef>
              <a:buFontTx/>
              <a:buNone/>
            </a:pPr>
            <a:r>
              <a:rPr lang="en-GB" altLang="en-US" sz="1600" dirty="0">
                <a:latin typeface="Tw Cen MT Condensed" panose="020B0606020104020203" pitchFamily="34" charset="0"/>
              </a:rPr>
              <a:t>a pivot.</a:t>
            </a:r>
          </a:p>
        </p:txBody>
      </p:sp>
      <p:pic>
        <p:nvPicPr>
          <p:cNvPr id="29" name="Picture 71"/>
          <p:cNvPicPr>
            <a:picLocks noChangeAspect="1" noChangeArrowheads="1"/>
          </p:cNvPicPr>
          <p:nvPr/>
        </p:nvPicPr>
        <p:blipFill>
          <a:blip r:embed="rId4" cstate="print">
            <a:extLst>
              <a:ext uri="{28A0092B-C50C-407E-A947-70E740481C1C}">
                <a14:useLocalDpi xmlns:a14="http://schemas.microsoft.com/office/drawing/2010/main" val="0"/>
              </a:ext>
            </a:extLst>
          </a:blip>
          <a:srcRect l="15768" t="45891" r="62094" b="11781"/>
          <a:stretch>
            <a:fillRect/>
          </a:stretch>
        </p:blipFill>
        <p:spPr bwMode="auto">
          <a:xfrm>
            <a:off x="3132138" y="908150"/>
            <a:ext cx="11525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noChangeArrowheads="1"/>
          </p:cNvPicPr>
          <p:nvPr/>
        </p:nvPicPr>
        <p:blipFill>
          <a:blip r:embed="rId5">
            <a:extLst>
              <a:ext uri="{28A0092B-C50C-407E-A947-70E740481C1C}">
                <a14:useLocalDpi xmlns:a14="http://schemas.microsoft.com/office/drawing/2010/main" val="0"/>
              </a:ext>
            </a:extLst>
          </a:blip>
          <a:srcRect l="28349" t="39374" r="51175" b="41376"/>
          <a:stretch>
            <a:fillRect/>
          </a:stretch>
        </p:blipFill>
        <p:spPr bwMode="auto">
          <a:xfrm>
            <a:off x="7019925" y="1114525"/>
            <a:ext cx="1803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69"/>
          <p:cNvSpPr txBox="1">
            <a:spLocks noChangeArrowheads="1"/>
          </p:cNvSpPr>
          <p:nvPr/>
        </p:nvSpPr>
        <p:spPr bwMode="auto">
          <a:xfrm>
            <a:off x="179388" y="220350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2. Skill progression – The cross over (Footwork):</a:t>
            </a:r>
          </a:p>
          <a:p>
            <a:pPr eaLnBrk="1" hangingPunct="1">
              <a:spcBef>
                <a:spcPct val="0"/>
              </a:spcBef>
              <a:buFontTx/>
              <a:buNone/>
            </a:pPr>
            <a:r>
              <a:rPr lang="en-GB" altLang="en-US" sz="1600">
                <a:latin typeface="Tw Cen MT Condensed" panose="020B0606020104020203" pitchFamily="34" charset="0"/>
              </a:rPr>
              <a:t>Groups must pass to</a:t>
            </a:r>
          </a:p>
          <a:p>
            <a:pPr eaLnBrk="1" hangingPunct="1">
              <a:spcBef>
                <a:spcPct val="0"/>
              </a:spcBef>
              <a:buFontTx/>
              <a:buNone/>
            </a:pPr>
            <a:r>
              <a:rPr lang="en-GB" altLang="en-US" sz="1600">
                <a:latin typeface="Tw Cen MT Condensed" panose="020B0606020104020203" pitchFamily="34" charset="0"/>
              </a:rPr>
              <a:t>each other moving their</a:t>
            </a:r>
          </a:p>
          <a:p>
            <a:pPr eaLnBrk="1" hangingPunct="1">
              <a:spcBef>
                <a:spcPct val="0"/>
              </a:spcBef>
              <a:buFontTx/>
              <a:buNone/>
            </a:pPr>
            <a:r>
              <a:rPr lang="en-GB" altLang="en-US" sz="1600">
                <a:latin typeface="Tw Cen MT Condensed" panose="020B0606020104020203" pitchFamily="34" charset="0"/>
              </a:rPr>
              <a:t>Group from one grid to another</a:t>
            </a:r>
          </a:p>
          <a:p>
            <a:pPr eaLnBrk="1" hangingPunct="1">
              <a:spcBef>
                <a:spcPct val="0"/>
              </a:spcBef>
              <a:buFontTx/>
              <a:buNone/>
            </a:pPr>
            <a:r>
              <a:rPr lang="en-GB" altLang="en-US" sz="1600" i="1">
                <a:latin typeface="Tw Cen MT Condensed" panose="020B0606020104020203" pitchFamily="34" charset="0"/>
              </a:rPr>
              <a:t>M/A 1 Step</a:t>
            </a:r>
            <a:endParaRPr lang="en-GB" altLang="en-US" sz="1600" u="sng">
              <a:latin typeface="Tw Cen MT Condensed" panose="020B0606020104020203" pitchFamily="34" charset="0"/>
            </a:endParaRPr>
          </a:p>
          <a:p>
            <a:pPr eaLnBrk="1" hangingPunct="1">
              <a:spcBef>
                <a:spcPct val="0"/>
              </a:spcBef>
              <a:buFontTx/>
              <a:buNone/>
            </a:pPr>
            <a:r>
              <a:rPr lang="en-GB" altLang="en-US" sz="1600" i="1">
                <a:latin typeface="Tw Cen MT Condensed" panose="020B0606020104020203" pitchFamily="34" charset="0"/>
              </a:rPr>
              <a:t>L/A 2 Steps holding the ball</a:t>
            </a:r>
          </a:p>
        </p:txBody>
      </p:sp>
      <p:sp>
        <p:nvSpPr>
          <p:cNvPr id="32" name="Frame 31"/>
          <p:cNvSpPr/>
          <p:nvPr/>
        </p:nvSpPr>
        <p:spPr>
          <a:xfrm rot="5400000">
            <a:off x="2339975" y="2706742"/>
            <a:ext cx="1008063" cy="576263"/>
          </a:xfrm>
          <a:prstGeom prst="frame">
            <a:avLst>
              <a:gd name="adj1" fmla="val 61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33" name="Frame 32"/>
          <p:cNvSpPr/>
          <p:nvPr/>
        </p:nvSpPr>
        <p:spPr>
          <a:xfrm rot="5400000">
            <a:off x="2916237" y="2706743"/>
            <a:ext cx="1008063" cy="576262"/>
          </a:xfrm>
          <a:prstGeom prst="frame">
            <a:avLst>
              <a:gd name="adj1" fmla="val 6123"/>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34" name="Frame 33"/>
          <p:cNvSpPr/>
          <p:nvPr/>
        </p:nvSpPr>
        <p:spPr>
          <a:xfrm rot="5400000">
            <a:off x="3492500" y="2706742"/>
            <a:ext cx="1008063" cy="576263"/>
          </a:xfrm>
          <a:prstGeom prst="frame">
            <a:avLst>
              <a:gd name="adj1" fmla="val 612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tx1"/>
              </a:solidFill>
              <a:latin typeface="Tw Cen MT Condensed" panose="020B0606020104020203" pitchFamily="34" charset="0"/>
            </a:endParaRPr>
          </a:p>
        </p:txBody>
      </p:sp>
      <p:sp>
        <p:nvSpPr>
          <p:cNvPr id="35" name="Multiply 34"/>
          <p:cNvSpPr/>
          <p:nvPr/>
        </p:nvSpPr>
        <p:spPr>
          <a:xfrm>
            <a:off x="2628900" y="2995667"/>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6" name="Multiply 35"/>
          <p:cNvSpPr/>
          <p:nvPr/>
        </p:nvSpPr>
        <p:spPr>
          <a:xfrm>
            <a:off x="2781300" y="3148067"/>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7" name="Multiply 36"/>
          <p:cNvSpPr/>
          <p:nvPr/>
        </p:nvSpPr>
        <p:spPr>
          <a:xfrm>
            <a:off x="2933700" y="3300467"/>
            <a:ext cx="142875"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8" name="Multiply 37"/>
          <p:cNvSpPr/>
          <p:nvPr/>
        </p:nvSpPr>
        <p:spPr>
          <a:xfrm>
            <a:off x="2916238" y="2922642"/>
            <a:ext cx="144462"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39" name="Multiply 38"/>
          <p:cNvSpPr/>
          <p:nvPr/>
        </p:nvSpPr>
        <p:spPr>
          <a:xfrm>
            <a:off x="3348038" y="3211567"/>
            <a:ext cx="144462"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0" name="Multiply 39"/>
          <p:cNvSpPr/>
          <p:nvPr/>
        </p:nvSpPr>
        <p:spPr>
          <a:xfrm>
            <a:off x="3276600" y="2706742"/>
            <a:ext cx="144463" cy="144463"/>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1" name="Up Arrow 40"/>
          <p:cNvSpPr/>
          <p:nvPr/>
        </p:nvSpPr>
        <p:spPr>
          <a:xfrm rot="5945447">
            <a:off x="3136107" y="3093298"/>
            <a:ext cx="63500" cy="35401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2" name="Multiply 41"/>
          <p:cNvSpPr/>
          <p:nvPr/>
        </p:nvSpPr>
        <p:spPr>
          <a:xfrm>
            <a:off x="4068763" y="2859142"/>
            <a:ext cx="142875"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3" name="Multiply 42"/>
          <p:cNvSpPr/>
          <p:nvPr/>
        </p:nvSpPr>
        <p:spPr>
          <a:xfrm>
            <a:off x="3852863" y="2635305"/>
            <a:ext cx="142875" cy="14446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4" name="Multiply 43"/>
          <p:cNvSpPr/>
          <p:nvPr/>
        </p:nvSpPr>
        <p:spPr>
          <a:xfrm>
            <a:off x="3852863" y="3283005"/>
            <a:ext cx="142875" cy="14446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5" name="Multiply 44"/>
          <p:cNvSpPr/>
          <p:nvPr/>
        </p:nvSpPr>
        <p:spPr>
          <a:xfrm>
            <a:off x="3924300" y="3011542"/>
            <a:ext cx="144463"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6" name="Multiply 45"/>
          <p:cNvSpPr/>
          <p:nvPr/>
        </p:nvSpPr>
        <p:spPr>
          <a:xfrm>
            <a:off x="3492500" y="2922642"/>
            <a:ext cx="144463" cy="14446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7" name="Left Arrow 46"/>
          <p:cNvSpPr/>
          <p:nvPr/>
        </p:nvSpPr>
        <p:spPr>
          <a:xfrm rot="21075804">
            <a:off x="3636963" y="2955980"/>
            <a:ext cx="430212" cy="4762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48" name="Multiply 47"/>
          <p:cNvSpPr/>
          <p:nvPr/>
        </p:nvSpPr>
        <p:spPr>
          <a:xfrm>
            <a:off x="7164388" y="2346380"/>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9" name="Multiply 48"/>
          <p:cNvSpPr/>
          <p:nvPr/>
        </p:nvSpPr>
        <p:spPr>
          <a:xfrm>
            <a:off x="7164388" y="3354442"/>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0" name="Up Arrow 49"/>
          <p:cNvSpPr/>
          <p:nvPr/>
        </p:nvSpPr>
        <p:spPr>
          <a:xfrm>
            <a:off x="7164388" y="2705155"/>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1" name="Up Arrow 50"/>
          <p:cNvSpPr/>
          <p:nvPr/>
        </p:nvSpPr>
        <p:spPr>
          <a:xfrm rot="10800000" flipH="1">
            <a:off x="7307263" y="2705155"/>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2" name="Multiply 51"/>
          <p:cNvSpPr/>
          <p:nvPr/>
        </p:nvSpPr>
        <p:spPr>
          <a:xfrm>
            <a:off x="6659563" y="236384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3" name="Multiply 52"/>
          <p:cNvSpPr/>
          <p:nvPr/>
        </p:nvSpPr>
        <p:spPr>
          <a:xfrm>
            <a:off x="6659563"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4" name="Up Arrow 53"/>
          <p:cNvSpPr/>
          <p:nvPr/>
        </p:nvSpPr>
        <p:spPr>
          <a:xfrm>
            <a:off x="6659563" y="272261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5" name="Up Arrow 54"/>
          <p:cNvSpPr/>
          <p:nvPr/>
        </p:nvSpPr>
        <p:spPr>
          <a:xfrm rot="10800000" flipH="1">
            <a:off x="6802438" y="272261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6" name="Multiply 55"/>
          <p:cNvSpPr/>
          <p:nvPr/>
        </p:nvSpPr>
        <p:spPr>
          <a:xfrm>
            <a:off x="6011863" y="236384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7" name="Multiply 56"/>
          <p:cNvSpPr/>
          <p:nvPr/>
        </p:nvSpPr>
        <p:spPr>
          <a:xfrm>
            <a:off x="6011863" y="3371905"/>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8" name="Up Arrow 57"/>
          <p:cNvSpPr/>
          <p:nvPr/>
        </p:nvSpPr>
        <p:spPr>
          <a:xfrm>
            <a:off x="6011863" y="272261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9" name="Up Arrow 58"/>
          <p:cNvSpPr/>
          <p:nvPr/>
        </p:nvSpPr>
        <p:spPr>
          <a:xfrm rot="10800000" flipH="1">
            <a:off x="6154738" y="272261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TextBox 50"/>
          <p:cNvSpPr txBox="1">
            <a:spLocks noChangeArrowheads="1"/>
          </p:cNvSpPr>
          <p:nvPr/>
        </p:nvSpPr>
        <p:spPr bwMode="auto">
          <a:xfrm>
            <a:off x="179388" y="3861048"/>
            <a:ext cx="8785225" cy="2800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startAt="4"/>
            </a:pPr>
            <a:r>
              <a:rPr lang="en-GB" altLang="en-US" sz="1600" u="sng" dirty="0">
                <a:latin typeface="Tw Cen MT Condensed" panose="020B0606020104020203" pitchFamily="34" charset="0"/>
              </a:rPr>
              <a:t>Skill related competition</a:t>
            </a:r>
          </a:p>
          <a:p>
            <a:pPr eaLnBrk="1" hangingPunct="1">
              <a:spcBef>
                <a:spcPct val="0"/>
              </a:spcBef>
              <a:buFontTx/>
              <a:buNone/>
            </a:pPr>
            <a:r>
              <a:rPr lang="en-GB" altLang="en-US" sz="1600" dirty="0">
                <a:latin typeface="Tw Cen MT Condensed" panose="020B0606020104020203" pitchFamily="34" charset="0"/>
              </a:rPr>
              <a:t>Place pitches next to one another. Ensure pupils play against</a:t>
            </a:r>
          </a:p>
          <a:p>
            <a:pPr eaLnBrk="1" hangingPunct="1">
              <a:spcBef>
                <a:spcPct val="0"/>
              </a:spcBef>
              <a:buFontTx/>
              <a:buNone/>
            </a:pPr>
            <a:r>
              <a:rPr lang="en-GB" altLang="en-US" sz="1600" dirty="0">
                <a:latin typeface="Tw Cen MT Condensed" panose="020B0606020104020203" pitchFamily="34" charset="0"/>
              </a:rPr>
              <a:t>players of a similar ability to ensure challenge is</a:t>
            </a:r>
          </a:p>
          <a:p>
            <a:pPr eaLnBrk="1" hangingPunct="1">
              <a:spcBef>
                <a:spcPct val="0"/>
              </a:spcBef>
              <a:buFontTx/>
              <a:buNone/>
            </a:pPr>
            <a:r>
              <a:rPr lang="en-GB" altLang="en-US" sz="1600" dirty="0">
                <a:latin typeface="Tw Cen MT Condensed" panose="020B0606020104020203" pitchFamily="34" charset="0"/>
              </a:rPr>
              <a:t>Appropriate. Reinforce good technique w/ specific praise.</a:t>
            </a: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3rd</a:t>
            </a:r>
          </a:p>
          <a:p>
            <a:pPr eaLnBrk="1" hangingPunct="1">
              <a:spcBef>
                <a:spcPct val="0"/>
              </a:spcBef>
              <a:buFontTx/>
              <a:buNone/>
            </a:pPr>
            <a:r>
              <a:rPr lang="en-GB" altLang="en-US" sz="1600" dirty="0">
                <a:latin typeface="Tw Cen MT Condensed" panose="020B0606020104020203" pitchFamily="34" charset="0"/>
              </a:rPr>
              <a:t>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r>
              <a:rPr lang="en-GB" altLang="en-US" sz="1600" b="1" u="sng" dirty="0">
                <a:latin typeface="Tw Cen MT Condensed" panose="020B0606020104020203" pitchFamily="34" charset="0"/>
              </a:rPr>
              <a:t>Teams must complete a certain</a:t>
            </a:r>
          </a:p>
          <a:p>
            <a:pPr eaLnBrk="1" hangingPunct="1">
              <a:spcBef>
                <a:spcPct val="0"/>
              </a:spcBef>
              <a:buFontTx/>
              <a:buNone/>
            </a:pPr>
            <a:r>
              <a:rPr lang="en-GB" altLang="en-US" sz="1600" b="1" u="sng" dirty="0">
                <a:latin typeface="Tw Cen MT Condensed" panose="020B0606020104020203" pitchFamily="34" charset="0"/>
              </a:rPr>
              <a:t>amount of passes before they are allowed to shoot</a:t>
            </a:r>
          </a:p>
          <a:p>
            <a:pPr eaLnBrk="1" hangingPunct="1">
              <a:spcBef>
                <a:spcPct val="0"/>
              </a:spcBef>
              <a:buFontTx/>
              <a:buNone/>
            </a:pPr>
            <a:r>
              <a:rPr lang="en-GB" altLang="en-US" sz="1600" b="1" i="1" u="sng" dirty="0">
                <a:latin typeface="Tw Cen MT Condensed" panose="020B0606020104020203" pitchFamily="34" charset="0"/>
              </a:rPr>
              <a:t>M/A Teams = 7 passes. L/A 4 passes</a:t>
            </a:r>
          </a:p>
        </p:txBody>
      </p:sp>
      <p:pic>
        <p:nvPicPr>
          <p:cNvPr id="61" name="Picture 2"/>
          <p:cNvPicPr>
            <a:picLocks noChangeAspect="1" noChangeArrowheads="1"/>
          </p:cNvPicPr>
          <p:nvPr/>
        </p:nvPicPr>
        <p:blipFill>
          <a:blip r:embed="rId6">
            <a:extLst>
              <a:ext uri="{28A0092B-C50C-407E-A947-70E740481C1C}">
                <a14:useLocalDpi xmlns:a14="http://schemas.microsoft.com/office/drawing/2010/main" val="0"/>
              </a:ext>
            </a:extLst>
          </a:blip>
          <a:srcRect l="35693" t="39984" r="31100" b="28516"/>
          <a:stretch>
            <a:fillRect/>
          </a:stretch>
        </p:blipFill>
        <p:spPr bwMode="auto">
          <a:xfrm>
            <a:off x="4427538" y="3933651"/>
            <a:ext cx="43227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Oval 61"/>
          <p:cNvSpPr/>
          <p:nvPr/>
        </p:nvSpPr>
        <p:spPr>
          <a:xfrm>
            <a:off x="5219700" y="4509914"/>
            <a:ext cx="504825"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TextBox 6"/>
          <p:cNvSpPr txBox="1">
            <a:spLocks noChangeArrowheads="1"/>
          </p:cNvSpPr>
          <p:nvPr/>
        </p:nvSpPr>
        <p:spPr bwMode="auto">
          <a:xfrm>
            <a:off x="5148263" y="4581351"/>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GK</a:t>
            </a:r>
          </a:p>
        </p:txBody>
      </p:sp>
      <p:sp>
        <p:nvSpPr>
          <p:cNvPr id="64" name="Oval 63"/>
          <p:cNvSpPr/>
          <p:nvPr/>
        </p:nvSpPr>
        <p:spPr>
          <a:xfrm>
            <a:off x="5146675" y="5373514"/>
            <a:ext cx="504825"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TextBox 8"/>
          <p:cNvSpPr txBox="1">
            <a:spLocks noChangeArrowheads="1"/>
          </p:cNvSpPr>
          <p:nvPr/>
        </p:nvSpPr>
        <p:spPr bwMode="auto">
          <a:xfrm>
            <a:off x="5097463" y="5444951"/>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GD</a:t>
            </a:r>
          </a:p>
        </p:txBody>
      </p:sp>
      <p:sp>
        <p:nvSpPr>
          <p:cNvPr id="66" name="Oval 65"/>
          <p:cNvSpPr/>
          <p:nvPr/>
        </p:nvSpPr>
        <p:spPr>
          <a:xfrm>
            <a:off x="6062663" y="4941714"/>
            <a:ext cx="503237"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7" name="TextBox 10"/>
          <p:cNvSpPr txBox="1">
            <a:spLocks noChangeArrowheads="1"/>
          </p:cNvSpPr>
          <p:nvPr/>
        </p:nvSpPr>
        <p:spPr bwMode="auto">
          <a:xfrm>
            <a:off x="6011863" y="5014739"/>
            <a:ext cx="55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C</a:t>
            </a:r>
          </a:p>
        </p:txBody>
      </p:sp>
      <p:sp>
        <p:nvSpPr>
          <p:cNvPr id="68" name="Oval 67"/>
          <p:cNvSpPr/>
          <p:nvPr/>
        </p:nvSpPr>
        <p:spPr>
          <a:xfrm>
            <a:off x="7070725" y="4438476"/>
            <a:ext cx="503238"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9" name="TextBox 12"/>
          <p:cNvSpPr txBox="1">
            <a:spLocks noChangeArrowheads="1"/>
          </p:cNvSpPr>
          <p:nvPr/>
        </p:nvSpPr>
        <p:spPr bwMode="auto">
          <a:xfrm>
            <a:off x="7019925" y="4509914"/>
            <a:ext cx="554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GA</a:t>
            </a:r>
          </a:p>
        </p:txBody>
      </p:sp>
      <p:sp>
        <p:nvSpPr>
          <p:cNvPr id="70" name="Oval 69"/>
          <p:cNvSpPr/>
          <p:nvPr/>
        </p:nvSpPr>
        <p:spPr>
          <a:xfrm>
            <a:off x="7019925" y="5373514"/>
            <a:ext cx="504825"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1" name="TextBox 14"/>
          <p:cNvSpPr txBox="1">
            <a:spLocks noChangeArrowheads="1"/>
          </p:cNvSpPr>
          <p:nvPr/>
        </p:nvSpPr>
        <p:spPr bwMode="auto">
          <a:xfrm>
            <a:off x="6875463" y="5373514"/>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a:latin typeface="Tw Cen MT Condensed" panose="020B0606020104020203" pitchFamily="34" charset="0"/>
              </a:rPr>
              <a:t>GS</a:t>
            </a:r>
          </a:p>
        </p:txBody>
      </p:sp>
      <p:sp>
        <p:nvSpPr>
          <p:cNvPr id="72" name="TextBox 71"/>
          <p:cNvSpPr txBox="1"/>
          <p:nvPr/>
        </p:nvSpPr>
        <p:spPr>
          <a:xfrm>
            <a:off x="4572000" y="6157739"/>
            <a:ext cx="1079500" cy="338554"/>
          </a:xfrm>
          <a:prstGeom prst="rect">
            <a:avLst/>
          </a:prstGeom>
          <a:noFill/>
        </p:spPr>
        <p:txBody>
          <a:bodyPr>
            <a:spAutoFit/>
          </a:bodyPr>
          <a:lstStyle/>
          <a:p>
            <a:pPr algn="ctr">
              <a:defRPr/>
            </a:pPr>
            <a:r>
              <a:rPr lang="en-GB" sz="1600" dirty="0">
                <a:latin typeface="Tw Cen MT Condensed" panose="020B0606020104020203" pitchFamily="34" charset="0"/>
              </a:rPr>
              <a:t>Defensive 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73" name="TextBox 72"/>
          <p:cNvSpPr txBox="1"/>
          <p:nvPr/>
        </p:nvSpPr>
        <p:spPr>
          <a:xfrm>
            <a:off x="7019925" y="6165899"/>
            <a:ext cx="1081088" cy="584200"/>
          </a:xfrm>
          <a:prstGeom prst="rect">
            <a:avLst/>
          </a:prstGeom>
          <a:noFill/>
        </p:spPr>
        <p:txBody>
          <a:bodyPr>
            <a:spAutoFit/>
          </a:bodyPr>
          <a:lstStyle/>
          <a:p>
            <a:pPr algn="ctr">
              <a:defRPr/>
            </a:pPr>
            <a:r>
              <a:rPr lang="en-GB" sz="1600" dirty="0">
                <a:latin typeface="Tw Cen MT Condensed" panose="020B0606020104020203" pitchFamily="34" charset="0"/>
              </a:rPr>
              <a:t>Attacking</a:t>
            </a:r>
          </a:p>
          <a:p>
            <a:pPr algn="ctr">
              <a:defRPr/>
            </a:pPr>
            <a:r>
              <a:rPr lang="en-GB" sz="1600" dirty="0">
                <a:latin typeface="Tw Cen MT Condensed" panose="020B0606020104020203" pitchFamily="34" charset="0"/>
              </a:rPr>
              <a:t>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
        <p:nvSpPr>
          <p:cNvPr id="74" name="Left-Right Arrow 73"/>
          <p:cNvSpPr/>
          <p:nvPr/>
        </p:nvSpPr>
        <p:spPr>
          <a:xfrm>
            <a:off x="4572000" y="5949776"/>
            <a:ext cx="1079500"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75" name="Left-Right Arrow 74"/>
          <p:cNvSpPr/>
          <p:nvPr/>
        </p:nvSpPr>
        <p:spPr>
          <a:xfrm>
            <a:off x="5795963" y="5949776"/>
            <a:ext cx="1008062"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76" name="Left-Right Arrow 75"/>
          <p:cNvSpPr/>
          <p:nvPr/>
        </p:nvSpPr>
        <p:spPr>
          <a:xfrm>
            <a:off x="6948488" y="5949776"/>
            <a:ext cx="1079500" cy="215900"/>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latin typeface="Tw Cen MT Condensed" panose="020B0606020104020203" pitchFamily="34" charset="0"/>
            </a:endParaRPr>
          </a:p>
        </p:txBody>
      </p:sp>
      <p:sp>
        <p:nvSpPr>
          <p:cNvPr id="77" name="Flowchart: Delay 76"/>
          <p:cNvSpPr/>
          <p:nvPr/>
        </p:nvSpPr>
        <p:spPr>
          <a:xfrm>
            <a:off x="4572000" y="4654376"/>
            <a:ext cx="504825" cy="1079500"/>
          </a:xfrm>
          <a:prstGeom prst="flowChartDelay">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latin typeface="Tw Cen MT Condensed" panose="020B0606020104020203" pitchFamily="34" charset="0"/>
              </a:rPr>
              <a:t>The circle</a:t>
            </a:r>
          </a:p>
        </p:txBody>
      </p:sp>
      <p:sp>
        <p:nvSpPr>
          <p:cNvPr id="78" name="TextBox 77"/>
          <p:cNvSpPr txBox="1"/>
          <p:nvPr/>
        </p:nvSpPr>
        <p:spPr>
          <a:xfrm>
            <a:off x="5867400" y="6165081"/>
            <a:ext cx="792163" cy="584775"/>
          </a:xfrm>
          <a:prstGeom prst="rect">
            <a:avLst/>
          </a:prstGeom>
          <a:noFill/>
        </p:spPr>
        <p:txBody>
          <a:bodyPr>
            <a:spAutoFit/>
          </a:bodyPr>
          <a:lstStyle/>
          <a:p>
            <a:pPr algn="ctr">
              <a:defRPr/>
            </a:pPr>
            <a:r>
              <a:rPr lang="en-GB" sz="1600" dirty="0">
                <a:latin typeface="Tw Cen MT Condensed" panose="020B0606020104020203" pitchFamily="34" charset="0"/>
              </a:rPr>
              <a:t>Middle  3</a:t>
            </a:r>
            <a:r>
              <a:rPr lang="en-GB" sz="1600" baseline="30000" dirty="0">
                <a:latin typeface="Tw Cen MT Condensed" panose="020B0606020104020203" pitchFamily="34" charset="0"/>
              </a:rPr>
              <a:t>rd</a:t>
            </a:r>
            <a:r>
              <a:rPr lang="en-GB" sz="1600" dirty="0">
                <a:latin typeface="Tw Cen MT Condensed" panose="020B0606020104020203" pitchFamily="34" charset="0"/>
              </a:rPr>
              <a:t>.</a:t>
            </a:r>
          </a:p>
        </p:txBody>
      </p:sp>
    </p:spTree>
    <p:extLst>
      <p:ext uri="{BB962C8B-B14F-4D97-AF65-F5344CB8AC3E}">
        <p14:creationId xmlns:p14="http://schemas.microsoft.com/office/powerpoint/2010/main" val="295285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bwMode="auto">
          <a:xfrm>
            <a:off x="179388" y="836315"/>
            <a:ext cx="3240087" cy="1152525"/>
          </a:xfrm>
          <a:prstGeom prst="rect">
            <a:avLst/>
          </a:prstGeom>
          <a:solidFill>
            <a:schemeClr val="tx2">
              <a:lumMod val="40000"/>
              <a:lumOff val="60000"/>
            </a:schemeClr>
          </a:solidFill>
          <a:ln w="9525">
            <a:solidFill>
              <a:schemeClr val="tx1"/>
            </a:solidFill>
            <a:miter lim="800000"/>
            <a:headEnd/>
            <a:tailEnd/>
          </a:ln>
        </p:spPr>
        <p:txBody>
          <a:bodyPr>
            <a:normAutofit/>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  Develop pupils ability to throw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Develop pupils ability to catch effectively</a:t>
            </a:r>
          </a:p>
        </p:txBody>
      </p:sp>
      <p:sp>
        <p:nvSpPr>
          <p:cNvPr id="11" name="Subtitle 2"/>
          <p:cNvSpPr txBox="1">
            <a:spLocks/>
          </p:cNvSpPr>
          <p:nvPr/>
        </p:nvSpPr>
        <p:spPr>
          <a:xfrm>
            <a:off x="3492500" y="83631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throw the ball with some accuracy, with an appropriate weight</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throw with accuracy, at a good weight and be able to catch the ball with moderate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act as a coach and help improve their peers technique?</a:t>
            </a:r>
          </a:p>
        </p:txBody>
      </p:sp>
      <p:sp>
        <p:nvSpPr>
          <p:cNvPr id="13" name="TextBox 12"/>
          <p:cNvSpPr txBox="1">
            <a:spLocks noChangeArrowheads="1"/>
          </p:cNvSpPr>
          <p:nvPr/>
        </p:nvSpPr>
        <p:spPr bwMode="auto">
          <a:xfrm>
            <a:off x="5940425" y="2076723"/>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4" name="TextBox 10"/>
          <p:cNvSpPr txBox="1">
            <a:spLocks noChangeArrowheads="1"/>
          </p:cNvSpPr>
          <p:nvPr/>
        </p:nvSpPr>
        <p:spPr bwMode="auto">
          <a:xfrm>
            <a:off x="179388" y="207672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5" name="TextBox 11"/>
          <p:cNvSpPr txBox="1">
            <a:spLocks noChangeArrowheads="1"/>
          </p:cNvSpPr>
          <p:nvPr/>
        </p:nvSpPr>
        <p:spPr bwMode="auto">
          <a:xfrm>
            <a:off x="3132138" y="2076723"/>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6"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2060848"/>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2076723"/>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
          <p:cNvSpPr txBox="1">
            <a:spLocks noChangeArrowheads="1"/>
          </p:cNvSpPr>
          <p:nvPr/>
        </p:nvSpPr>
        <p:spPr bwMode="auto">
          <a:xfrm>
            <a:off x="179388" y="3140968"/>
            <a:ext cx="8785225" cy="3539430"/>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u="sng" dirty="0">
                <a:latin typeface="Tw Cen MT Condensed" panose="020B0606020104020203" pitchFamily="34" charset="0"/>
              </a:rPr>
              <a:t>1.Warm-up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p>
          <a:p>
            <a:pPr fontAlgn="auto">
              <a:spcBef>
                <a:spcPts val="0"/>
              </a:spcBef>
              <a:spcAft>
                <a:spcPts val="0"/>
              </a:spcAft>
              <a:defRPr/>
            </a:pPr>
            <a:r>
              <a:rPr lang="en-GB" sz="1600" u="sng" dirty="0">
                <a:latin typeface="Tw Cen MT Condensed" panose="020B0606020104020203" pitchFamily="34" charset="0"/>
              </a:rPr>
              <a:t>2. Skill intro – The chest pass: </a:t>
            </a:r>
            <a:r>
              <a:rPr lang="en-GB" sz="1600" dirty="0">
                <a:latin typeface="Tw Cen MT Condensed" panose="020B0606020104020203" pitchFamily="34" charset="0"/>
              </a:rPr>
              <a:t>Split class into pairs of equal ability (An easy way to do this to ask pupils to remain in ability groups from last lesson, pupils must pick partner from the same ‘colour’ as themselves). Set up two lines of cones parallel to one another, with the pairs standing behind these cones facing one another. Pupils practice skill at the distance set. Use </a:t>
            </a:r>
            <a:r>
              <a:rPr lang="en-GB" sz="1600" dirty="0" err="1">
                <a:latin typeface="Tw Cen MT Condensed" panose="020B0606020104020203" pitchFamily="34" charset="0"/>
              </a:rPr>
              <a:t>AfL</a:t>
            </a:r>
            <a:r>
              <a:rPr lang="en-GB" sz="1600" dirty="0">
                <a:latin typeface="Tw Cen MT Condensed" panose="020B0606020104020203" pitchFamily="34" charset="0"/>
              </a:rPr>
              <a:t> to adjust level of challenge. </a:t>
            </a:r>
            <a:r>
              <a:rPr lang="en-GB" sz="1600" b="1" i="1" u="sng" dirty="0">
                <a:latin typeface="Tw Cen MT Condensed" panose="020B0606020104020203" pitchFamily="34" charset="0"/>
              </a:rPr>
              <a:t>M/A further away, L/A Closer together, allow bounces.</a:t>
            </a:r>
          </a:p>
          <a:p>
            <a:pPr marL="342900" indent="-342900" fontAlgn="auto">
              <a:spcBef>
                <a:spcPts val="0"/>
              </a:spcBef>
              <a:spcAft>
                <a:spcPts val="0"/>
              </a:spcAft>
              <a:defRPr/>
            </a:pPr>
            <a:r>
              <a:rPr lang="en-GB" sz="1600" b="1" dirty="0">
                <a:latin typeface="Tw Cen MT Condensed" panose="020B0606020104020203" pitchFamily="34" charset="0"/>
              </a:rPr>
              <a:t>PROGRESSIONS – </a:t>
            </a:r>
            <a:r>
              <a:rPr lang="en-GB" sz="1600" dirty="0">
                <a:latin typeface="Tw Cen MT Condensed" panose="020B0606020104020203" pitchFamily="34" charset="0"/>
              </a:rPr>
              <a:t>Race format – Set pairs targets (</a:t>
            </a:r>
            <a:r>
              <a:rPr lang="en-GB" sz="1600" dirty="0" err="1">
                <a:latin typeface="Tw Cen MT Condensed" panose="020B0606020104020203" pitchFamily="34" charset="0"/>
              </a:rPr>
              <a:t>i.e</a:t>
            </a:r>
            <a:r>
              <a:rPr lang="en-GB" sz="1600" dirty="0">
                <a:latin typeface="Tw Cen MT Condensed" panose="020B0606020104020203" pitchFamily="34" charset="0"/>
              </a:rPr>
              <a:t> – 15 passes) first to complete sits down </a:t>
            </a:r>
            <a:r>
              <a:rPr lang="en-GB" sz="1600" b="1" u="sng" dirty="0">
                <a:latin typeface="Tw Cen MT Condensed" panose="020B0606020104020203" pitchFamily="34" charset="0"/>
              </a:rPr>
              <a:t>or </a:t>
            </a:r>
            <a:r>
              <a:rPr lang="en-GB" sz="1600" dirty="0">
                <a:latin typeface="Tw Cen MT Condensed" panose="020B0606020104020203" pitchFamily="34" charset="0"/>
              </a:rPr>
              <a:t>How many can you complete in 90 seconds??</a:t>
            </a:r>
          </a:p>
          <a:p>
            <a:pPr marL="342900" indent="-342900" fontAlgn="auto">
              <a:spcBef>
                <a:spcPts val="0"/>
              </a:spcBef>
              <a:spcAft>
                <a:spcPts val="0"/>
              </a:spcAft>
              <a:defRPr/>
            </a:pPr>
            <a:r>
              <a:rPr lang="en-GB" sz="1600" u="sng" dirty="0">
                <a:latin typeface="Tw Cen MT Condensed" panose="020B0606020104020203" pitchFamily="34" charset="0"/>
              </a:rPr>
              <a:t>3. Skill intro – The overhead pass/The bounce pass: </a:t>
            </a:r>
            <a:r>
              <a:rPr lang="en-GB" sz="1600" dirty="0">
                <a:latin typeface="Tw Cen MT Condensed" panose="020B0606020104020203" pitchFamily="34" charset="0"/>
              </a:rPr>
              <a:t>Demonstrate these techniques to pupils. Pairs now combine to make 4’s. One pair remaining on cones, one pair taking it in turns to act as a defender attempting to intercept the ball between the cones. Pupils can use overhead, bounce or a chest pass. Set mini-targets for each group.</a:t>
            </a:r>
            <a:endParaRPr lang="en-GB" sz="1600" u="sng" dirty="0">
              <a:latin typeface="Tw Cen MT Condensed" panose="020B0606020104020203" pitchFamily="34" charset="0"/>
            </a:endParaRPr>
          </a:p>
          <a:p>
            <a:pPr fontAlgn="auto">
              <a:spcBef>
                <a:spcPts val="0"/>
              </a:spcBef>
              <a:spcAft>
                <a:spcPts val="0"/>
              </a:spcAft>
              <a:defRPr/>
            </a:pPr>
            <a:r>
              <a:rPr lang="en-GB" sz="1600" b="1" i="1" u="sng" dirty="0">
                <a:latin typeface="Tw Cen MT Condensed" panose="020B0606020104020203" pitchFamily="34" charset="0"/>
              </a:rPr>
              <a:t>M/A Use smaller ball, play against 2 defenders intercepting. L/A One defender, Large ball. Defender can only use 1 arm.</a:t>
            </a:r>
          </a:p>
          <a:p>
            <a:pPr fontAlgn="auto">
              <a:spcBef>
                <a:spcPts val="0"/>
              </a:spcBef>
              <a:spcAft>
                <a:spcPts val="0"/>
              </a:spcAft>
              <a:defRPr/>
            </a:pPr>
            <a:r>
              <a:rPr lang="en-GB" sz="1600" u="sng" dirty="0">
                <a:latin typeface="Tw Cen MT Condensed" panose="020B0606020104020203" pitchFamily="34" charset="0"/>
              </a:rPr>
              <a:t>4. Skill related competition: </a:t>
            </a:r>
            <a:r>
              <a:rPr lang="en-GB" sz="1600" dirty="0">
                <a:latin typeface="Tw Cen MT Condensed" panose="020B0606020104020203" pitchFamily="34" charset="0"/>
              </a:rPr>
              <a:t>M/A </a:t>
            </a:r>
            <a:r>
              <a:rPr lang="en-GB" sz="1600" dirty="0" err="1">
                <a:latin typeface="Tw Cen MT Condensed" panose="020B0606020104020203" pitchFamily="34" charset="0"/>
              </a:rPr>
              <a:t>vs</a:t>
            </a:r>
            <a:r>
              <a:rPr lang="en-GB" sz="1600" dirty="0">
                <a:latin typeface="Tw Cen MT Condensed" panose="020B0606020104020203" pitchFamily="34" charset="0"/>
              </a:rPr>
              <a:t> M/A, L/A </a:t>
            </a:r>
            <a:r>
              <a:rPr lang="en-GB" sz="1600" dirty="0" err="1">
                <a:latin typeface="Tw Cen MT Condensed" panose="020B0606020104020203" pitchFamily="34" charset="0"/>
              </a:rPr>
              <a:t>vs</a:t>
            </a:r>
            <a:r>
              <a:rPr lang="en-GB" sz="1600" dirty="0">
                <a:latin typeface="Tw Cen MT Condensed" panose="020B0606020104020203" pitchFamily="34" charset="0"/>
              </a:rPr>
              <a:t> L/A. Teams must complete 6 passes before they can shoot!</a:t>
            </a:r>
            <a:endParaRPr lang="en-GB" sz="1600" u="sng" dirty="0">
              <a:latin typeface="Tw Cen MT Condensed" panose="020B0606020104020203" pitchFamily="34" charset="0"/>
            </a:endParaRPr>
          </a:p>
        </p:txBody>
      </p:sp>
      <p:sp>
        <p:nvSpPr>
          <p:cNvPr id="20" name="TextBox 13"/>
          <p:cNvSpPr txBox="1">
            <a:spLocks noChangeArrowheads="1"/>
          </p:cNvSpPr>
          <p:nvPr/>
        </p:nvSpPr>
        <p:spPr bwMode="auto">
          <a:xfrm>
            <a:off x="179388" y="2492896"/>
            <a:ext cx="8785225"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anose="020B0606020104020203" pitchFamily="34" charset="0"/>
              </a:rPr>
              <a:t>SoW</a:t>
            </a:r>
            <a:r>
              <a:rPr lang="en-GB" altLang="en-US" sz="1600" b="1" u="sng" dirty="0">
                <a:latin typeface="Tw Cen MT Condensed" panose="020B0606020104020203" pitchFamily="34" charset="0"/>
              </a:rPr>
              <a:t> Milestone Focus:  </a:t>
            </a:r>
            <a:r>
              <a:rPr lang="en-GB" altLang="en-US" sz="1400" dirty="0">
                <a:latin typeface="Tw Cen MT Condensed" panose="020B0606020104020203" pitchFamily="34" charset="0"/>
              </a:rPr>
              <a:t>2 (</a:t>
            </a:r>
            <a:r>
              <a:rPr lang="en-GB" altLang="en-US" sz="14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8 (Can adapt throwing technique to ensure success in a variety of activities (distance, accuracy, control)</a:t>
            </a:r>
          </a:p>
        </p:txBody>
      </p:sp>
      <p:pic>
        <p:nvPicPr>
          <p:cNvPr id="17"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2076723"/>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81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3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25"/>
          <p:cNvSpPr txBox="1">
            <a:spLocks noChangeArrowheads="1"/>
          </p:cNvSpPr>
          <p:nvPr/>
        </p:nvSpPr>
        <p:spPr bwMode="auto">
          <a:xfrm>
            <a:off x="179388" y="3811146"/>
            <a:ext cx="878522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3. Skill intro: Pass selection (with def.)</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a:p>
            <a:pPr eaLnBrk="1" hangingPunct="1">
              <a:spcBef>
                <a:spcPct val="0"/>
              </a:spcBef>
              <a:buFontTx/>
              <a:buAutoNum type="arabicPeriod"/>
            </a:pPr>
            <a:endParaRPr lang="en-GB" altLang="en-US" sz="1600" u="sng" dirty="0">
              <a:latin typeface="Tw Cen MT Condensed" panose="020B0606020104020203" pitchFamily="34" charset="0"/>
            </a:endParaRPr>
          </a:p>
        </p:txBody>
      </p:sp>
      <p:cxnSp>
        <p:nvCxnSpPr>
          <p:cNvPr id="12" name="Straight Connector 11"/>
          <p:cNvCxnSpPr/>
          <p:nvPr/>
        </p:nvCxnSpPr>
        <p:spPr>
          <a:xfrm>
            <a:off x="468313" y="4890646"/>
            <a:ext cx="8064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ultiply 12"/>
          <p:cNvSpPr/>
          <p:nvPr/>
        </p:nvSpPr>
        <p:spPr>
          <a:xfrm>
            <a:off x="900113" y="4963671"/>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4" name="Multiply 13"/>
          <p:cNvSpPr/>
          <p:nvPr/>
        </p:nvSpPr>
        <p:spPr>
          <a:xfrm>
            <a:off x="5508625" y="4963671"/>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5" name="Multiply 14"/>
          <p:cNvSpPr/>
          <p:nvPr/>
        </p:nvSpPr>
        <p:spPr>
          <a:xfrm>
            <a:off x="3276600" y="3955609"/>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6" name="Multiply 15"/>
          <p:cNvSpPr/>
          <p:nvPr/>
        </p:nvSpPr>
        <p:spPr>
          <a:xfrm>
            <a:off x="3276600" y="4963671"/>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7" name="Multiply 16"/>
          <p:cNvSpPr/>
          <p:nvPr/>
        </p:nvSpPr>
        <p:spPr>
          <a:xfrm>
            <a:off x="900113" y="4098484"/>
            <a:ext cx="215900" cy="16351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8" name="Multiply 17"/>
          <p:cNvSpPr/>
          <p:nvPr/>
        </p:nvSpPr>
        <p:spPr>
          <a:xfrm>
            <a:off x="7812088" y="4944621"/>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9" name="Multiply 18"/>
          <p:cNvSpPr/>
          <p:nvPr/>
        </p:nvSpPr>
        <p:spPr>
          <a:xfrm>
            <a:off x="5508625" y="3882584"/>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cxnSp>
        <p:nvCxnSpPr>
          <p:cNvPr id="20" name="Straight Connector 19"/>
          <p:cNvCxnSpPr/>
          <p:nvPr/>
        </p:nvCxnSpPr>
        <p:spPr>
          <a:xfrm flipV="1">
            <a:off x="539750" y="4171509"/>
            <a:ext cx="4537075" cy="142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03800" y="3955609"/>
            <a:ext cx="3313113" cy="215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Up Arrow 21"/>
          <p:cNvSpPr/>
          <p:nvPr/>
        </p:nvSpPr>
        <p:spPr>
          <a:xfrm>
            <a:off x="755650" y="4314384"/>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Up Arrow 22"/>
          <p:cNvSpPr/>
          <p:nvPr/>
        </p:nvSpPr>
        <p:spPr>
          <a:xfrm rot="10800000" flipH="1">
            <a:off x="1114425" y="4314384"/>
            <a:ext cx="144463"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4" name="Up Arrow 23"/>
          <p:cNvSpPr/>
          <p:nvPr/>
        </p:nvSpPr>
        <p:spPr>
          <a:xfrm>
            <a:off x="7669213" y="4027046"/>
            <a:ext cx="215900" cy="79216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5" name="Up Arrow 24"/>
          <p:cNvSpPr/>
          <p:nvPr/>
        </p:nvSpPr>
        <p:spPr>
          <a:xfrm rot="10800000">
            <a:off x="8027988" y="4027046"/>
            <a:ext cx="215900" cy="8636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6" name="Up Arrow 25"/>
          <p:cNvSpPr/>
          <p:nvPr/>
        </p:nvSpPr>
        <p:spPr>
          <a:xfrm>
            <a:off x="3133725" y="4314384"/>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7" name="Up Arrow 26"/>
          <p:cNvSpPr/>
          <p:nvPr/>
        </p:nvSpPr>
        <p:spPr>
          <a:xfrm rot="10800000" flipH="1">
            <a:off x="3492500" y="4314384"/>
            <a:ext cx="144463"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8" name="Up Arrow 27"/>
          <p:cNvSpPr/>
          <p:nvPr/>
        </p:nvSpPr>
        <p:spPr>
          <a:xfrm>
            <a:off x="5365750" y="4242946"/>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9" name="Up Arrow 28"/>
          <p:cNvSpPr/>
          <p:nvPr/>
        </p:nvSpPr>
        <p:spPr>
          <a:xfrm rot="10800000" flipH="1">
            <a:off x="5722938" y="4242946"/>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0" name="Multiply 29"/>
          <p:cNvSpPr/>
          <p:nvPr/>
        </p:nvSpPr>
        <p:spPr>
          <a:xfrm>
            <a:off x="7812088" y="3793237"/>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1" name="TextBox 45"/>
          <p:cNvSpPr txBox="1">
            <a:spLocks noChangeArrowheads="1"/>
          </p:cNvSpPr>
          <p:nvPr/>
        </p:nvSpPr>
        <p:spPr bwMode="auto">
          <a:xfrm>
            <a:off x="250825" y="4833922"/>
            <a:ext cx="649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32" name="TextBox 46"/>
          <p:cNvSpPr txBox="1">
            <a:spLocks noChangeArrowheads="1"/>
          </p:cNvSpPr>
          <p:nvPr/>
        </p:nvSpPr>
        <p:spPr bwMode="auto">
          <a:xfrm>
            <a:off x="8243888" y="4818638"/>
            <a:ext cx="64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dirty="0">
                <a:latin typeface="Tw Cen MT Condensed" panose="020B0606020104020203" pitchFamily="34" charset="0"/>
              </a:rPr>
              <a:t>M/A</a:t>
            </a:r>
          </a:p>
        </p:txBody>
      </p:sp>
      <p:sp>
        <p:nvSpPr>
          <p:cNvPr id="33" name="TextBox 6"/>
          <p:cNvSpPr txBox="1">
            <a:spLocks noChangeArrowheads="1"/>
          </p:cNvSpPr>
          <p:nvPr/>
        </p:nvSpPr>
        <p:spPr bwMode="auto">
          <a:xfrm>
            <a:off x="179388" y="836712"/>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chest pass</a:t>
            </a:r>
          </a:p>
          <a:p>
            <a:pPr eaLnBrk="1" hangingPunct="1">
              <a:spcBef>
                <a:spcPct val="0"/>
              </a:spcBef>
              <a:buFontTx/>
              <a:buNone/>
            </a:pPr>
            <a:r>
              <a:rPr lang="en-GB" altLang="en-US" sz="1600" dirty="0">
                <a:latin typeface="Tw Cen MT Condensed" panose="020B0606020104020203" pitchFamily="34" charset="0"/>
              </a:rPr>
              <a:t>Hold the ball against chest.</a:t>
            </a:r>
          </a:p>
          <a:p>
            <a:pPr eaLnBrk="1" hangingPunct="1">
              <a:spcBef>
                <a:spcPct val="0"/>
              </a:spcBef>
              <a:buFontTx/>
              <a:buNone/>
            </a:pPr>
            <a:r>
              <a:rPr lang="en-GB" altLang="en-US" sz="1600" dirty="0">
                <a:latin typeface="Tw Cen MT Condensed" panose="020B0606020104020203" pitchFamily="34" charset="0"/>
              </a:rPr>
              <a:t>Hands each side of the</a:t>
            </a:r>
          </a:p>
          <a:p>
            <a:pPr eaLnBrk="1" hangingPunct="1">
              <a:spcBef>
                <a:spcPct val="0"/>
              </a:spcBef>
              <a:buFontTx/>
              <a:buNone/>
            </a:pPr>
            <a:r>
              <a:rPr lang="en-GB" altLang="en-US" sz="1600" dirty="0">
                <a:latin typeface="Tw Cen MT Condensed" panose="020B0606020104020203" pitchFamily="34" charset="0"/>
              </a:rPr>
              <a:t>Ball. Step into pass</a:t>
            </a:r>
          </a:p>
          <a:p>
            <a:pPr eaLnBrk="1" hangingPunct="1">
              <a:spcBef>
                <a:spcPct val="0"/>
              </a:spcBef>
              <a:buFontTx/>
              <a:buNone/>
            </a:pPr>
            <a:r>
              <a:rPr lang="en-GB" altLang="en-US" sz="1600" dirty="0">
                <a:latin typeface="Tw Cen MT Condensed" panose="020B0606020104020203" pitchFamily="34" charset="0"/>
              </a:rPr>
              <a:t>Points fingers at target</a:t>
            </a:r>
          </a:p>
        </p:txBody>
      </p:sp>
      <p:sp>
        <p:nvSpPr>
          <p:cNvPr id="34" name="TextBox 25"/>
          <p:cNvSpPr txBox="1">
            <a:spLocks noChangeArrowheads="1"/>
          </p:cNvSpPr>
          <p:nvPr/>
        </p:nvSpPr>
        <p:spPr bwMode="auto">
          <a:xfrm>
            <a:off x="4643438" y="2187129"/>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2. Skill intro</a:t>
            </a:r>
          </a:p>
          <a:p>
            <a:pPr eaLnBrk="1" hangingPunct="1">
              <a:spcBef>
                <a:spcPct val="0"/>
              </a:spcBef>
              <a:buFontTx/>
              <a:buNone/>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None/>
            </a:pPr>
            <a:endParaRPr lang="en-GB" altLang="en-US" sz="1600" u="sng">
              <a:latin typeface="Tw Cen MT Condensed" panose="020B0606020104020203" pitchFamily="34" charset="0"/>
            </a:endParaRPr>
          </a:p>
        </p:txBody>
      </p:sp>
      <p:cxnSp>
        <p:nvCxnSpPr>
          <p:cNvPr id="35" name="Straight Connector 34"/>
          <p:cNvCxnSpPr/>
          <p:nvPr/>
        </p:nvCxnSpPr>
        <p:spPr>
          <a:xfrm>
            <a:off x="4932363" y="3266629"/>
            <a:ext cx="3959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Multiply 35"/>
          <p:cNvSpPr/>
          <p:nvPr/>
        </p:nvSpPr>
        <p:spPr>
          <a:xfrm>
            <a:off x="5364163" y="3339654"/>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7" name="Multiply 36"/>
          <p:cNvSpPr/>
          <p:nvPr/>
        </p:nvSpPr>
        <p:spPr>
          <a:xfrm>
            <a:off x="7740650" y="2331591"/>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8" name="Multiply 37"/>
          <p:cNvSpPr/>
          <p:nvPr/>
        </p:nvSpPr>
        <p:spPr>
          <a:xfrm>
            <a:off x="7740650" y="3339654"/>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9" name="Multiply 38"/>
          <p:cNvSpPr/>
          <p:nvPr/>
        </p:nvSpPr>
        <p:spPr>
          <a:xfrm>
            <a:off x="5364163" y="2474466"/>
            <a:ext cx="215900" cy="16351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0" name="Multiply 39"/>
          <p:cNvSpPr/>
          <p:nvPr/>
        </p:nvSpPr>
        <p:spPr>
          <a:xfrm>
            <a:off x="8316913" y="3322191"/>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cxnSp>
        <p:nvCxnSpPr>
          <p:cNvPr id="41" name="Straight Connector 40"/>
          <p:cNvCxnSpPr/>
          <p:nvPr/>
        </p:nvCxnSpPr>
        <p:spPr>
          <a:xfrm flipV="1">
            <a:off x="5003800" y="2403029"/>
            <a:ext cx="3887788" cy="2873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Up Arrow 41"/>
          <p:cNvSpPr/>
          <p:nvPr/>
        </p:nvSpPr>
        <p:spPr>
          <a:xfrm>
            <a:off x="5364163" y="2690366"/>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3" name="Up Arrow 42"/>
          <p:cNvSpPr/>
          <p:nvPr/>
        </p:nvSpPr>
        <p:spPr>
          <a:xfrm rot="10800000" flipH="1">
            <a:off x="5507038" y="2690366"/>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4" name="Up Arrow 43"/>
          <p:cNvSpPr/>
          <p:nvPr/>
        </p:nvSpPr>
        <p:spPr>
          <a:xfrm>
            <a:off x="8316913" y="2476054"/>
            <a:ext cx="142875"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5" name="Up Arrow 44"/>
          <p:cNvSpPr/>
          <p:nvPr/>
        </p:nvSpPr>
        <p:spPr>
          <a:xfrm rot="10800000">
            <a:off x="8459788" y="2476054"/>
            <a:ext cx="144462"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6" name="Up Arrow 45"/>
          <p:cNvSpPr/>
          <p:nvPr/>
        </p:nvSpPr>
        <p:spPr>
          <a:xfrm>
            <a:off x="7740650" y="2547491"/>
            <a:ext cx="142875" cy="6477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7" name="Up Arrow 46"/>
          <p:cNvSpPr/>
          <p:nvPr/>
        </p:nvSpPr>
        <p:spPr>
          <a:xfrm rot="10800000" flipH="1">
            <a:off x="7883525" y="2618929"/>
            <a:ext cx="144463" cy="576262"/>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8" name="Multiply 47"/>
          <p:cNvSpPr/>
          <p:nvPr/>
        </p:nvSpPr>
        <p:spPr>
          <a:xfrm>
            <a:off x="8316913" y="2241104"/>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9" name="TextBox 45"/>
          <p:cNvSpPr txBox="1">
            <a:spLocks noChangeArrowheads="1"/>
          </p:cNvSpPr>
          <p:nvPr/>
        </p:nvSpPr>
        <p:spPr bwMode="auto">
          <a:xfrm>
            <a:off x="4714875" y="3247579"/>
            <a:ext cx="649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50" name="TextBox 46"/>
          <p:cNvSpPr txBox="1">
            <a:spLocks noChangeArrowheads="1"/>
          </p:cNvSpPr>
          <p:nvPr/>
        </p:nvSpPr>
        <p:spPr bwMode="auto">
          <a:xfrm>
            <a:off x="8459788" y="3266629"/>
            <a:ext cx="57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M/A</a:t>
            </a:r>
          </a:p>
        </p:txBody>
      </p:sp>
      <p:pic>
        <p:nvPicPr>
          <p:cNvPr id="51" name="Picture 29"/>
          <p:cNvPicPr>
            <a:picLocks noChangeAspect="1" noChangeArrowheads="1"/>
          </p:cNvPicPr>
          <p:nvPr/>
        </p:nvPicPr>
        <p:blipFill>
          <a:blip r:embed="rId4">
            <a:extLst>
              <a:ext uri="{28A0092B-C50C-407E-A947-70E740481C1C}">
                <a14:useLocalDpi xmlns:a14="http://schemas.microsoft.com/office/drawing/2010/main" val="0"/>
              </a:ext>
            </a:extLst>
          </a:blip>
          <a:srcRect l="28349" t="39374" r="51175" b="41376"/>
          <a:stretch>
            <a:fillRect/>
          </a:stretch>
        </p:blipFill>
        <p:spPr bwMode="auto">
          <a:xfrm>
            <a:off x="2555875" y="1114525"/>
            <a:ext cx="1803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Multiply 51"/>
          <p:cNvSpPr/>
          <p:nvPr/>
        </p:nvSpPr>
        <p:spPr>
          <a:xfrm>
            <a:off x="7164388" y="2314129"/>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3" name="Multiply 52"/>
          <p:cNvSpPr/>
          <p:nvPr/>
        </p:nvSpPr>
        <p:spPr>
          <a:xfrm>
            <a:off x="7164388" y="3322191"/>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4" name="Up Arrow 53"/>
          <p:cNvSpPr/>
          <p:nvPr/>
        </p:nvSpPr>
        <p:spPr>
          <a:xfrm>
            <a:off x="7164388" y="2672904"/>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5" name="Up Arrow 54"/>
          <p:cNvSpPr/>
          <p:nvPr/>
        </p:nvSpPr>
        <p:spPr>
          <a:xfrm rot="10800000" flipH="1">
            <a:off x="7307263" y="2672904"/>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6" name="Multiply 55"/>
          <p:cNvSpPr/>
          <p:nvPr/>
        </p:nvSpPr>
        <p:spPr>
          <a:xfrm>
            <a:off x="6659563" y="2331591"/>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7" name="Multiply 56"/>
          <p:cNvSpPr/>
          <p:nvPr/>
        </p:nvSpPr>
        <p:spPr>
          <a:xfrm>
            <a:off x="6659563" y="3339654"/>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58" name="Up Arrow 57"/>
          <p:cNvSpPr/>
          <p:nvPr/>
        </p:nvSpPr>
        <p:spPr>
          <a:xfrm>
            <a:off x="6659563" y="2690366"/>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9" name="Up Arrow 58"/>
          <p:cNvSpPr/>
          <p:nvPr/>
        </p:nvSpPr>
        <p:spPr>
          <a:xfrm rot="10800000" flipH="1">
            <a:off x="6802438" y="2690366"/>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a:off x="6011863" y="2331591"/>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61" name="Multiply 60"/>
          <p:cNvSpPr/>
          <p:nvPr/>
        </p:nvSpPr>
        <p:spPr>
          <a:xfrm>
            <a:off x="6011863" y="3339654"/>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62" name="Up Arrow 61"/>
          <p:cNvSpPr/>
          <p:nvPr/>
        </p:nvSpPr>
        <p:spPr>
          <a:xfrm>
            <a:off x="6011863" y="2690366"/>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Up Arrow 62"/>
          <p:cNvSpPr/>
          <p:nvPr/>
        </p:nvSpPr>
        <p:spPr>
          <a:xfrm rot="10800000" flipH="1">
            <a:off x="6154738" y="2690366"/>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TextBox 6"/>
          <p:cNvSpPr txBox="1">
            <a:spLocks noChangeArrowheads="1"/>
          </p:cNvSpPr>
          <p:nvPr/>
        </p:nvSpPr>
        <p:spPr bwMode="auto">
          <a:xfrm>
            <a:off x="4643438" y="836712"/>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overhead pass</a:t>
            </a:r>
          </a:p>
          <a:p>
            <a:pPr eaLnBrk="1" hangingPunct="1">
              <a:spcBef>
                <a:spcPct val="0"/>
              </a:spcBef>
              <a:buFontTx/>
              <a:buNone/>
            </a:pPr>
            <a:r>
              <a:rPr lang="en-GB" altLang="en-US" sz="1600" dirty="0">
                <a:latin typeface="Tw Cen MT Condensed" panose="020B0606020104020203" pitchFamily="34" charset="0"/>
              </a:rPr>
              <a:t>Hold ball in two hands over your head</a:t>
            </a:r>
          </a:p>
          <a:p>
            <a:pPr eaLnBrk="1" hangingPunct="1">
              <a:spcBef>
                <a:spcPct val="0"/>
              </a:spcBef>
              <a:buFontTx/>
              <a:buNone/>
            </a:pPr>
            <a:r>
              <a:rPr lang="en-GB" altLang="en-US" sz="1600" dirty="0">
                <a:latin typeface="Tw Cen MT Condensed" panose="020B0606020104020203" pitchFamily="34" charset="0"/>
              </a:rPr>
              <a:t>Release ball at 45 degrees. Step forwards</a:t>
            </a:r>
          </a:p>
          <a:p>
            <a:pPr eaLnBrk="1" hangingPunct="1">
              <a:spcBef>
                <a:spcPct val="0"/>
              </a:spcBef>
              <a:buFontTx/>
              <a:buNone/>
            </a:pPr>
            <a:r>
              <a:rPr lang="en-GB" altLang="en-US" sz="1600" dirty="0">
                <a:latin typeface="Tw Cen MT Condensed" panose="020B0606020104020203" pitchFamily="34" charset="0"/>
              </a:rPr>
              <a:t>into pass power should come from fore-arm</a:t>
            </a:r>
          </a:p>
          <a:p>
            <a:pPr eaLnBrk="1" hangingPunct="1">
              <a:spcBef>
                <a:spcPct val="0"/>
              </a:spcBef>
              <a:buFontTx/>
              <a:buNone/>
            </a:pPr>
            <a:r>
              <a:rPr lang="en-GB" altLang="en-US" sz="1600" dirty="0">
                <a:latin typeface="Tw Cen MT Condensed" panose="020B0606020104020203" pitchFamily="34" charset="0"/>
              </a:rPr>
              <a:t>and wrist</a:t>
            </a:r>
          </a:p>
        </p:txBody>
      </p:sp>
      <p:pic>
        <p:nvPicPr>
          <p:cNvPr id="65" name="Picture 29"/>
          <p:cNvPicPr>
            <a:picLocks noChangeAspect="1" noChangeArrowheads="1"/>
          </p:cNvPicPr>
          <p:nvPr/>
        </p:nvPicPr>
        <p:blipFill>
          <a:blip r:embed="rId5">
            <a:extLst>
              <a:ext uri="{28A0092B-C50C-407E-A947-70E740481C1C}">
                <a14:useLocalDpi xmlns:a14="http://schemas.microsoft.com/office/drawing/2010/main" val="0"/>
              </a:ext>
            </a:extLst>
          </a:blip>
          <a:srcRect l="27391" t="42938" r="58220" b="20641"/>
          <a:stretch>
            <a:fillRect/>
          </a:stretch>
        </p:blipFill>
        <p:spPr bwMode="auto">
          <a:xfrm>
            <a:off x="7842154" y="908249"/>
            <a:ext cx="833534" cy="11887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6" name="TextBox 6"/>
          <p:cNvSpPr txBox="1">
            <a:spLocks noChangeArrowheads="1"/>
          </p:cNvSpPr>
          <p:nvPr/>
        </p:nvSpPr>
        <p:spPr bwMode="auto">
          <a:xfrm>
            <a:off x="179388" y="2187129"/>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The bounce pass</a:t>
            </a:r>
          </a:p>
          <a:p>
            <a:pPr eaLnBrk="1" hangingPunct="1">
              <a:spcBef>
                <a:spcPct val="0"/>
              </a:spcBef>
              <a:buFontTx/>
              <a:buNone/>
            </a:pPr>
            <a:r>
              <a:rPr lang="en-GB" altLang="en-US" sz="1600">
                <a:latin typeface="Tw Cen MT Condensed" panose="020B0606020104020203" pitchFamily="34" charset="0"/>
              </a:rPr>
              <a:t>Can be used with one or two hand(s)</a:t>
            </a:r>
          </a:p>
          <a:p>
            <a:pPr eaLnBrk="1" hangingPunct="1">
              <a:spcBef>
                <a:spcPct val="0"/>
              </a:spcBef>
              <a:buFontTx/>
              <a:buNone/>
            </a:pPr>
            <a:r>
              <a:rPr lang="en-GB" altLang="en-US" sz="1600">
                <a:latin typeface="Tw Cen MT Condensed" panose="020B0606020104020203" pitchFamily="34" charset="0"/>
              </a:rPr>
              <a:t>Push ball into the floor, slightly over</a:t>
            </a:r>
          </a:p>
          <a:p>
            <a:pPr eaLnBrk="1" hangingPunct="1">
              <a:spcBef>
                <a:spcPct val="0"/>
              </a:spcBef>
              <a:buFontTx/>
              <a:buNone/>
            </a:pPr>
            <a:r>
              <a:rPr lang="en-GB" altLang="en-US" sz="1600">
                <a:latin typeface="Tw Cen MT Condensed" panose="020B0606020104020203" pitchFamily="34" charset="0"/>
              </a:rPr>
              <a:t>half-way between yourself and the</a:t>
            </a:r>
          </a:p>
          <a:p>
            <a:pPr eaLnBrk="1" hangingPunct="1">
              <a:spcBef>
                <a:spcPct val="0"/>
              </a:spcBef>
              <a:buFontTx/>
              <a:buNone/>
            </a:pPr>
            <a:r>
              <a:rPr lang="en-GB" altLang="en-US" sz="1600">
                <a:latin typeface="Tw Cen MT Condensed" panose="020B0606020104020203" pitchFamily="34" charset="0"/>
              </a:rPr>
              <a:t>destination of your pass.</a:t>
            </a:r>
          </a:p>
          <a:p>
            <a:pPr eaLnBrk="1" hangingPunct="1">
              <a:spcBef>
                <a:spcPct val="0"/>
              </a:spcBef>
              <a:buFontTx/>
              <a:buNone/>
            </a:pPr>
            <a:r>
              <a:rPr lang="en-GB" altLang="en-US" sz="1600">
                <a:latin typeface="Tw Cen MT Condensed" panose="020B0606020104020203" pitchFamily="34" charset="0"/>
              </a:rPr>
              <a:t>Step into pass</a:t>
            </a:r>
          </a:p>
        </p:txBody>
      </p:sp>
      <p:pic>
        <p:nvPicPr>
          <p:cNvPr id="67" name="Picture 30"/>
          <p:cNvPicPr>
            <a:picLocks noChangeAspect="1" noChangeArrowheads="1"/>
          </p:cNvPicPr>
          <p:nvPr/>
        </p:nvPicPr>
        <p:blipFill>
          <a:blip r:embed="rId6">
            <a:extLst>
              <a:ext uri="{28A0092B-C50C-407E-A947-70E740481C1C}">
                <a14:useLocalDpi xmlns:a14="http://schemas.microsoft.com/office/drawing/2010/main" val="0"/>
              </a:ext>
            </a:extLst>
          </a:blip>
          <a:srcRect l="25648" t="59843" r="55534" b="25391"/>
          <a:stretch>
            <a:fillRect/>
          </a:stretch>
        </p:blipFill>
        <p:spPr bwMode="auto">
          <a:xfrm>
            <a:off x="2795588" y="2834829"/>
            <a:ext cx="1631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Multiply 67"/>
          <p:cNvSpPr/>
          <p:nvPr/>
        </p:nvSpPr>
        <p:spPr>
          <a:xfrm>
            <a:off x="900113" y="4460434"/>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69" name="Multiply 68"/>
          <p:cNvSpPr/>
          <p:nvPr/>
        </p:nvSpPr>
        <p:spPr>
          <a:xfrm>
            <a:off x="7812088" y="4315971"/>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70" name="Multiply 69"/>
          <p:cNvSpPr/>
          <p:nvPr/>
        </p:nvSpPr>
        <p:spPr>
          <a:xfrm>
            <a:off x="5508625" y="4460434"/>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71" name="Multiply 70"/>
          <p:cNvSpPr/>
          <p:nvPr/>
        </p:nvSpPr>
        <p:spPr>
          <a:xfrm>
            <a:off x="3276600" y="4460434"/>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72" name="TextBox 50"/>
          <p:cNvSpPr txBox="1">
            <a:spLocks noChangeArrowheads="1"/>
          </p:cNvSpPr>
          <p:nvPr/>
        </p:nvSpPr>
        <p:spPr bwMode="auto">
          <a:xfrm>
            <a:off x="179388"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startAt="4"/>
            </a:pPr>
            <a:r>
              <a:rPr lang="en-GB" altLang="en-US" sz="1600" u="sng" dirty="0">
                <a:latin typeface="Tw Cen MT Condensed" panose="020B0606020104020203" pitchFamily="34" charset="0"/>
              </a:rPr>
              <a:t>Skill related competition</a:t>
            </a: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 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r>
              <a:rPr lang="en-GB" altLang="en-US" sz="1600" b="1" u="sng" dirty="0">
                <a:latin typeface="Tw Cen MT Condensed" panose="020B0606020104020203" pitchFamily="34" charset="0"/>
              </a:rPr>
              <a:t>Teams must complete a certain amount of passes before they are</a:t>
            </a:r>
          </a:p>
          <a:p>
            <a:pPr eaLnBrk="1" hangingPunct="1">
              <a:spcBef>
                <a:spcPct val="0"/>
              </a:spcBef>
              <a:buFontTx/>
              <a:buNone/>
            </a:pPr>
            <a:r>
              <a:rPr lang="en-GB" altLang="en-US" sz="1600" b="1" u="sng" dirty="0">
                <a:latin typeface="Tw Cen MT Condensed" panose="020B0606020104020203" pitchFamily="34" charset="0"/>
              </a:rPr>
              <a:t>allowed to shoot . </a:t>
            </a:r>
            <a:r>
              <a:rPr lang="en-GB" altLang="en-US" sz="1600" b="1" i="1" u="sng" dirty="0">
                <a:latin typeface="Tw Cen MT Condensed" panose="020B0606020104020203" pitchFamily="34" charset="0"/>
              </a:rPr>
              <a:t>M/A Teams = 7 passes. L/A 4 passes</a:t>
            </a: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3300" y="5289595"/>
            <a:ext cx="2741058" cy="145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90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ubtitle 2"/>
          <p:cNvSpPr txBox="1">
            <a:spLocks/>
          </p:cNvSpPr>
          <p:nvPr/>
        </p:nvSpPr>
        <p:spPr bwMode="auto">
          <a:xfrm>
            <a:off x="179388" y="836712"/>
            <a:ext cx="3240087" cy="1152525"/>
          </a:xfrm>
          <a:prstGeom prst="rect">
            <a:avLst/>
          </a:prstGeom>
          <a:solidFill>
            <a:schemeClr val="tx2">
              <a:lumMod val="40000"/>
              <a:lumOff val="60000"/>
            </a:schemeClr>
          </a:solidFill>
          <a:ln w="9525">
            <a:solidFill>
              <a:schemeClr val="tx1"/>
            </a:solidFill>
            <a:miter lim="800000"/>
            <a:headEnd/>
            <a:tailEnd/>
          </a:ln>
        </p:spPr>
        <p:txBody>
          <a:bodyPr>
            <a:normAutofit/>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  Develop pupils ability to throw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Develop pupils ability to catch effectively</a:t>
            </a:r>
          </a:p>
        </p:txBody>
      </p:sp>
      <p:sp>
        <p:nvSpPr>
          <p:cNvPr id="21" name="Subtitle 2"/>
          <p:cNvSpPr txBox="1">
            <a:spLocks/>
          </p:cNvSpPr>
          <p:nvPr/>
        </p:nvSpPr>
        <p:spPr>
          <a:xfrm>
            <a:off x="3492500" y="836712"/>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pass with a degree of consistency in one style in isolation (3/4 times out of 5 from 4m)</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pass with a degree of consistency in three styles in isolation (3/4 times out of 5 from 5m)</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Pupils will be able to pass w/ all styles consistently in isolation (5/5 from 6m)</a:t>
            </a:r>
          </a:p>
        </p:txBody>
      </p:sp>
      <p:sp>
        <p:nvSpPr>
          <p:cNvPr id="23" name="TextBox 22"/>
          <p:cNvSpPr txBox="1">
            <a:spLocks noChangeArrowheads="1"/>
          </p:cNvSpPr>
          <p:nvPr/>
        </p:nvSpPr>
        <p:spPr bwMode="auto">
          <a:xfrm>
            <a:off x="5940425" y="2076723"/>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24" name="TextBox 10"/>
          <p:cNvSpPr txBox="1">
            <a:spLocks noChangeArrowheads="1"/>
          </p:cNvSpPr>
          <p:nvPr/>
        </p:nvSpPr>
        <p:spPr bwMode="auto">
          <a:xfrm>
            <a:off x="179388" y="207672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25" name="TextBox 11"/>
          <p:cNvSpPr txBox="1">
            <a:spLocks noChangeArrowheads="1"/>
          </p:cNvSpPr>
          <p:nvPr/>
        </p:nvSpPr>
        <p:spPr bwMode="auto">
          <a:xfrm>
            <a:off x="3132138" y="2076723"/>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26"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2060848"/>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2076723"/>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
          <p:cNvSpPr txBox="1">
            <a:spLocks noChangeArrowheads="1"/>
          </p:cNvSpPr>
          <p:nvPr/>
        </p:nvSpPr>
        <p:spPr bwMode="auto">
          <a:xfrm>
            <a:off x="179388" y="3140968"/>
            <a:ext cx="8785225" cy="3539430"/>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b="1" u="sng" dirty="0">
                <a:latin typeface="Tw Cen MT Condensed" panose="020B0606020104020203" pitchFamily="34" charset="0"/>
              </a:rPr>
              <a:t>1. </a:t>
            </a:r>
            <a:r>
              <a:rPr lang="en-GB" sz="1600" u="sng" dirty="0">
                <a:latin typeface="Tw Cen MT Condensed" panose="020B0606020104020203" pitchFamily="34" charset="0"/>
              </a:rPr>
              <a:t>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p>
          <a:p>
            <a:pPr fontAlgn="auto">
              <a:spcBef>
                <a:spcPts val="0"/>
              </a:spcBef>
              <a:spcAft>
                <a:spcPts val="0"/>
              </a:spcAft>
              <a:defRPr/>
            </a:pPr>
            <a:endParaRPr lang="en-GB" sz="1600" dirty="0">
              <a:latin typeface="Tw Cen MT Condensed" panose="020B0606020104020203" pitchFamily="34" charset="0"/>
            </a:endParaRPr>
          </a:p>
          <a:p>
            <a:pPr marL="342900" indent="-342900" fontAlgn="auto">
              <a:spcBef>
                <a:spcPts val="0"/>
              </a:spcBef>
              <a:spcAft>
                <a:spcPts val="0"/>
              </a:spcAft>
              <a:defRPr/>
            </a:pPr>
            <a:r>
              <a:rPr lang="en-GB" sz="1600" u="sng" dirty="0">
                <a:latin typeface="Tw Cen MT Condensed" panose="020B0606020104020203" pitchFamily="34" charset="0"/>
              </a:rPr>
              <a:t>2. Skill intro –The Chest pass/The overhead pass/The bounce pass: </a:t>
            </a:r>
            <a:r>
              <a:rPr lang="en-GB" sz="1600" dirty="0">
                <a:latin typeface="Tw Cen MT Condensed" panose="020B0606020104020203" pitchFamily="34" charset="0"/>
              </a:rPr>
              <a:t>Demonstrate these techniques to pupils. Pairs now combine to make 4’s. One pair remaining on cones, one pair taking it in turns to act as a defender attempting to intercept the ball between the cones. Pupils can use overhead, bounce or a chest pass. Set mini-targets for each group.</a:t>
            </a:r>
            <a:endParaRPr lang="en-GB" sz="1600" u="sng" dirty="0">
              <a:latin typeface="Tw Cen MT Condensed" panose="020B0606020104020203" pitchFamily="34" charset="0"/>
            </a:endParaRPr>
          </a:p>
          <a:p>
            <a:pPr fontAlgn="auto">
              <a:spcBef>
                <a:spcPts val="0"/>
              </a:spcBef>
              <a:spcAft>
                <a:spcPts val="0"/>
              </a:spcAft>
              <a:defRPr/>
            </a:pPr>
            <a:r>
              <a:rPr lang="en-GB" sz="1600" b="1" i="1" u="sng" dirty="0">
                <a:latin typeface="Tw Cen MT Condensed" panose="020B0606020104020203" pitchFamily="34" charset="0"/>
              </a:rPr>
              <a:t>M/A Use smaller ball, play against 2 defenders intercepting. L/A One defender, Large ball. Defender can only use 1 arm.</a:t>
            </a:r>
          </a:p>
          <a:p>
            <a:pPr fontAlgn="auto">
              <a:spcBef>
                <a:spcPts val="0"/>
              </a:spcBef>
              <a:spcAft>
                <a:spcPts val="0"/>
              </a:spcAft>
              <a:defRPr/>
            </a:pPr>
            <a:r>
              <a:rPr lang="en-GB" sz="1600" u="sng" dirty="0">
                <a:latin typeface="Tw Cen MT Condensed" panose="020B0606020104020203" pitchFamily="34" charset="0"/>
              </a:rPr>
              <a:t>3. Skill intro – Shooting:</a:t>
            </a:r>
            <a:r>
              <a:rPr lang="en-GB" sz="1600" dirty="0">
                <a:latin typeface="Tw Cen MT Condensed" panose="020B0606020104020203" pitchFamily="34" charset="0"/>
              </a:rPr>
              <a:t> Class splits into their 4 ability based groups. Pupils take 3 each shots each before passing the ball to a team-mate. </a:t>
            </a:r>
            <a:r>
              <a:rPr lang="en-GB" sz="1600" b="1" i="1" u="sng" dirty="0">
                <a:latin typeface="Tw Cen MT Condensed" panose="020B0606020104020203" pitchFamily="34" charset="0"/>
              </a:rPr>
              <a:t>M/A – Further away from hoop. L/A Allow the hoop to be dropped a metre.</a:t>
            </a:r>
          </a:p>
          <a:p>
            <a:pPr marL="342900" indent="-342900" fontAlgn="auto">
              <a:spcBef>
                <a:spcPts val="0"/>
              </a:spcBef>
              <a:spcAft>
                <a:spcPts val="0"/>
              </a:spcAft>
              <a:defRPr/>
            </a:pPr>
            <a:r>
              <a:rPr lang="en-GB" sz="1600" b="1" dirty="0">
                <a:latin typeface="Tw Cen MT Condensed" panose="020B0606020104020203" pitchFamily="34" charset="0"/>
              </a:rPr>
              <a:t>PROGRESSIONS – </a:t>
            </a:r>
            <a:r>
              <a:rPr lang="en-GB" sz="1600" dirty="0">
                <a:latin typeface="Tw Cen MT Condensed" panose="020B0606020104020203" pitchFamily="34" charset="0"/>
              </a:rPr>
              <a:t>Set up levels (line of cones gradually getting further away from hoop). Pupils move back one level after scoring. Race to see who can score from level 5. </a:t>
            </a:r>
            <a:r>
              <a:rPr lang="en-GB" sz="1600" i="1" dirty="0">
                <a:latin typeface="Tw Cen MT Condensed" panose="020B0606020104020203" pitchFamily="34" charset="0"/>
              </a:rPr>
              <a:t>Levels further apart for more able pupils</a:t>
            </a:r>
            <a:r>
              <a:rPr lang="en-GB" sz="1600" dirty="0">
                <a:latin typeface="Tw Cen MT Condensed" panose="020B0606020104020203" pitchFamily="34" charset="0"/>
              </a:rPr>
              <a:t>. </a:t>
            </a:r>
            <a:r>
              <a:rPr lang="en-GB" sz="1600" u="sng" dirty="0">
                <a:latin typeface="Tw Cen MT Condensed" panose="020B0606020104020203" pitchFamily="34" charset="0"/>
              </a:rPr>
              <a:t>Or </a:t>
            </a:r>
            <a:r>
              <a:rPr lang="en-GB" sz="1600" dirty="0">
                <a:latin typeface="Tw Cen MT Condensed" panose="020B0606020104020203" pitchFamily="34" charset="0"/>
              </a:rPr>
              <a:t>Team challenge. Each group is set a target, first to reach there target shooting one a time – wins!</a:t>
            </a:r>
          </a:p>
          <a:p>
            <a:pPr marL="342900" indent="-342900" fontAlgn="auto">
              <a:spcBef>
                <a:spcPts val="0"/>
              </a:spcBef>
              <a:spcAft>
                <a:spcPts val="0"/>
              </a:spcAft>
              <a:defRPr/>
            </a:pPr>
            <a:r>
              <a:rPr lang="en-GB" sz="1600" u="sng" dirty="0">
                <a:latin typeface="Tw Cen MT Condensed" panose="020B0606020104020203" pitchFamily="34" charset="0"/>
              </a:rPr>
              <a:t>4. Skill related </a:t>
            </a:r>
            <a:r>
              <a:rPr lang="en-GB" sz="1600" u="sng" dirty="0" err="1">
                <a:latin typeface="Tw Cen MT Condensed" panose="020B0606020104020203" pitchFamily="34" charset="0"/>
              </a:rPr>
              <a:t>competition:</a:t>
            </a:r>
            <a:r>
              <a:rPr lang="en-GB" sz="1600" dirty="0" err="1">
                <a:latin typeface="Tw Cen MT Condensed" panose="020B0606020104020203" pitchFamily="34" charset="0"/>
              </a:rPr>
              <a:t>M</a:t>
            </a:r>
            <a:r>
              <a:rPr lang="en-GB" sz="1600" dirty="0">
                <a:latin typeface="Tw Cen MT Condensed" panose="020B0606020104020203" pitchFamily="34" charset="0"/>
              </a:rPr>
              <a:t>/A vs M/A, L/A vs L/A. Teams must complete 6 passes before they can shoot!</a:t>
            </a:r>
            <a:endParaRPr lang="en-GB" sz="1600" u="sng" dirty="0">
              <a:latin typeface="Tw Cen MT Condensed" panose="020B0606020104020203" pitchFamily="34" charset="0"/>
            </a:endParaRPr>
          </a:p>
        </p:txBody>
      </p:sp>
      <p:sp>
        <p:nvSpPr>
          <p:cNvPr id="18" name="TextBox 13"/>
          <p:cNvSpPr txBox="1">
            <a:spLocks noChangeArrowheads="1"/>
          </p:cNvSpPr>
          <p:nvPr/>
        </p:nvSpPr>
        <p:spPr bwMode="auto">
          <a:xfrm>
            <a:off x="179388" y="2492896"/>
            <a:ext cx="8785225"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anose="020B0606020104020203" pitchFamily="34" charset="0"/>
              </a:rPr>
              <a:t>SoW</a:t>
            </a:r>
            <a:r>
              <a:rPr lang="en-GB" altLang="en-US" sz="1600" b="1" u="sng" dirty="0">
                <a:latin typeface="Tw Cen MT Condensed" panose="020B0606020104020203" pitchFamily="34" charset="0"/>
              </a:rPr>
              <a:t> Milestone Focus:  </a:t>
            </a:r>
            <a:r>
              <a:rPr lang="en-GB" altLang="en-US" sz="1400" dirty="0">
                <a:latin typeface="Tw Cen MT Condensed" panose="020B0606020104020203" pitchFamily="34" charset="0"/>
              </a:rPr>
              <a:t>2 (</a:t>
            </a:r>
            <a:r>
              <a:rPr lang="en-GB" altLang="en-US" sz="14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8 (Can adapt throwing technique to ensure success in a variety of activities (distance, accuracy, control)</a:t>
            </a:r>
          </a:p>
        </p:txBody>
      </p:sp>
      <p:pic>
        <p:nvPicPr>
          <p:cNvPr id="27"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2076723"/>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txBox="1">
            <a:spLocks noChangeArrowheads="1"/>
          </p:cNvSpPr>
          <p:nvPr/>
        </p:nvSpPr>
        <p:spPr bwMode="auto">
          <a:xfrm>
            <a:off x="179388" y="3861048"/>
            <a:ext cx="878522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3. Skill intro</a:t>
            </a:r>
          </a:p>
          <a:p>
            <a:pPr eaLnBrk="1" hangingPunct="1">
              <a:spcBef>
                <a:spcPct val="0"/>
              </a:spcBef>
              <a:buFontTx/>
              <a:buNone/>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p:txBody>
      </p:sp>
      <p:sp>
        <p:nvSpPr>
          <p:cNvPr id="5" name="TextBox 25"/>
          <p:cNvSpPr txBox="1">
            <a:spLocks noChangeArrowheads="1"/>
          </p:cNvSpPr>
          <p:nvPr/>
        </p:nvSpPr>
        <p:spPr bwMode="auto">
          <a:xfrm>
            <a:off x="4643438" y="2276872"/>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2. Skill intro</a:t>
            </a:r>
          </a:p>
          <a:p>
            <a:pPr eaLnBrk="1" hangingPunct="1">
              <a:spcBef>
                <a:spcPct val="0"/>
              </a:spcBef>
              <a:buFontTx/>
              <a:buNone/>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AutoNum type="arabicPeriod"/>
            </a:pPr>
            <a:endParaRPr lang="en-GB" altLang="en-US" sz="1600" u="sng">
              <a:latin typeface="Tw Cen MT Condensed" panose="020B0606020104020203" pitchFamily="34" charset="0"/>
            </a:endParaRPr>
          </a:p>
          <a:p>
            <a:pPr eaLnBrk="1" hangingPunct="1">
              <a:spcBef>
                <a:spcPct val="0"/>
              </a:spcBef>
              <a:buFontTx/>
              <a:buNone/>
            </a:pPr>
            <a:endParaRPr lang="en-GB" altLang="en-US" sz="1600" u="sng">
              <a:latin typeface="Tw Cen MT Condensed" panose="020B0606020104020203" pitchFamily="34" charset="0"/>
            </a:endParaRPr>
          </a:p>
        </p:txBody>
      </p:sp>
      <p:cxnSp>
        <p:nvCxnSpPr>
          <p:cNvPr id="6" name="Straight Connector 5"/>
          <p:cNvCxnSpPr/>
          <p:nvPr/>
        </p:nvCxnSpPr>
        <p:spPr>
          <a:xfrm>
            <a:off x="4932363" y="3356372"/>
            <a:ext cx="3959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Multiply 6"/>
          <p:cNvSpPr/>
          <p:nvPr/>
        </p:nvSpPr>
        <p:spPr>
          <a:xfrm>
            <a:off x="5364163"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8" name="Multiply 7"/>
          <p:cNvSpPr/>
          <p:nvPr/>
        </p:nvSpPr>
        <p:spPr>
          <a:xfrm>
            <a:off x="7740650" y="2421334"/>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9" name="Multiply 8"/>
          <p:cNvSpPr/>
          <p:nvPr/>
        </p:nvSpPr>
        <p:spPr>
          <a:xfrm>
            <a:off x="7740650"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0" name="Multiply 9"/>
          <p:cNvSpPr/>
          <p:nvPr/>
        </p:nvSpPr>
        <p:spPr>
          <a:xfrm>
            <a:off x="5364163" y="2564209"/>
            <a:ext cx="215900" cy="16351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11" name="Multiply 10"/>
          <p:cNvSpPr/>
          <p:nvPr/>
        </p:nvSpPr>
        <p:spPr>
          <a:xfrm>
            <a:off x="8316913" y="3411934"/>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cxnSp>
        <p:nvCxnSpPr>
          <p:cNvPr id="12" name="Straight Connector 11"/>
          <p:cNvCxnSpPr/>
          <p:nvPr/>
        </p:nvCxnSpPr>
        <p:spPr>
          <a:xfrm flipV="1">
            <a:off x="5003800" y="2492772"/>
            <a:ext cx="3887788" cy="2873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Up Arrow 12"/>
          <p:cNvSpPr/>
          <p:nvPr/>
        </p:nvSpPr>
        <p:spPr>
          <a:xfrm>
            <a:off x="5292725" y="2780109"/>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Up Arrow 13"/>
          <p:cNvSpPr/>
          <p:nvPr/>
        </p:nvSpPr>
        <p:spPr>
          <a:xfrm rot="10800000" flipH="1">
            <a:off x="5580063" y="2780109"/>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Up Arrow 14"/>
          <p:cNvSpPr/>
          <p:nvPr/>
        </p:nvSpPr>
        <p:spPr>
          <a:xfrm>
            <a:off x="8243888" y="2565797"/>
            <a:ext cx="142875"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Up Arrow 15"/>
          <p:cNvSpPr/>
          <p:nvPr/>
        </p:nvSpPr>
        <p:spPr>
          <a:xfrm rot="10800000">
            <a:off x="8531225" y="2565797"/>
            <a:ext cx="144463" cy="7207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Up Arrow 16"/>
          <p:cNvSpPr/>
          <p:nvPr/>
        </p:nvSpPr>
        <p:spPr>
          <a:xfrm>
            <a:off x="7667625" y="2637234"/>
            <a:ext cx="142875" cy="6477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Up Arrow 17"/>
          <p:cNvSpPr/>
          <p:nvPr/>
        </p:nvSpPr>
        <p:spPr>
          <a:xfrm rot="10800000" flipH="1">
            <a:off x="7956550" y="2708672"/>
            <a:ext cx="144463" cy="576262"/>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a:off x="8316913" y="2330847"/>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0" name="TextBox 45"/>
          <p:cNvSpPr txBox="1">
            <a:spLocks noChangeArrowheads="1"/>
          </p:cNvSpPr>
          <p:nvPr/>
        </p:nvSpPr>
        <p:spPr bwMode="auto">
          <a:xfrm>
            <a:off x="4714875" y="3337322"/>
            <a:ext cx="649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21" name="TextBox 46"/>
          <p:cNvSpPr txBox="1">
            <a:spLocks noChangeArrowheads="1"/>
          </p:cNvSpPr>
          <p:nvPr/>
        </p:nvSpPr>
        <p:spPr bwMode="auto">
          <a:xfrm>
            <a:off x="8459788" y="3356372"/>
            <a:ext cx="57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M/A</a:t>
            </a:r>
          </a:p>
        </p:txBody>
      </p:sp>
      <p:sp>
        <p:nvSpPr>
          <p:cNvPr id="22" name="Multiply 21"/>
          <p:cNvSpPr/>
          <p:nvPr/>
        </p:nvSpPr>
        <p:spPr>
          <a:xfrm>
            <a:off x="7164388" y="2403872"/>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3" name="Multiply 22"/>
          <p:cNvSpPr/>
          <p:nvPr/>
        </p:nvSpPr>
        <p:spPr>
          <a:xfrm>
            <a:off x="7164388" y="3411934"/>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4" name="Up Arrow 23"/>
          <p:cNvSpPr/>
          <p:nvPr/>
        </p:nvSpPr>
        <p:spPr>
          <a:xfrm>
            <a:off x="7092950" y="2762647"/>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5" name="Up Arrow 24"/>
          <p:cNvSpPr/>
          <p:nvPr/>
        </p:nvSpPr>
        <p:spPr>
          <a:xfrm rot="10800000" flipH="1">
            <a:off x="7380288" y="2762647"/>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6" name="Multiply 25"/>
          <p:cNvSpPr/>
          <p:nvPr/>
        </p:nvSpPr>
        <p:spPr>
          <a:xfrm>
            <a:off x="6659563" y="2421334"/>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7" name="Multiply 26"/>
          <p:cNvSpPr/>
          <p:nvPr/>
        </p:nvSpPr>
        <p:spPr>
          <a:xfrm>
            <a:off x="6659563"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28" name="Up Arrow 27"/>
          <p:cNvSpPr/>
          <p:nvPr/>
        </p:nvSpPr>
        <p:spPr>
          <a:xfrm>
            <a:off x="6588125" y="2780109"/>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9" name="Up Arrow 28"/>
          <p:cNvSpPr/>
          <p:nvPr/>
        </p:nvSpPr>
        <p:spPr>
          <a:xfrm rot="10800000" flipH="1">
            <a:off x="6875463" y="2780109"/>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0" name="Multiply 29"/>
          <p:cNvSpPr/>
          <p:nvPr/>
        </p:nvSpPr>
        <p:spPr>
          <a:xfrm>
            <a:off x="6011863" y="2421334"/>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1" name="Multiply 30"/>
          <p:cNvSpPr/>
          <p:nvPr/>
        </p:nvSpPr>
        <p:spPr>
          <a:xfrm>
            <a:off x="6011863" y="3429397"/>
            <a:ext cx="215900"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32" name="Up Arrow 31"/>
          <p:cNvSpPr/>
          <p:nvPr/>
        </p:nvSpPr>
        <p:spPr>
          <a:xfrm>
            <a:off x="5940425" y="2780109"/>
            <a:ext cx="142875"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3" name="Up Arrow 32"/>
          <p:cNvSpPr/>
          <p:nvPr/>
        </p:nvSpPr>
        <p:spPr>
          <a:xfrm rot="10800000" flipH="1">
            <a:off x="6227763" y="2780109"/>
            <a:ext cx="144462" cy="504825"/>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4" name="TextBox 6"/>
          <p:cNvSpPr txBox="1">
            <a:spLocks noChangeArrowheads="1"/>
          </p:cNvSpPr>
          <p:nvPr/>
        </p:nvSpPr>
        <p:spPr bwMode="auto">
          <a:xfrm>
            <a:off x="4643438" y="90872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a:t>
            </a:r>
            <a:r>
              <a:rPr lang="en-GB" altLang="en-US" sz="1600" u="sng" dirty="0" err="1">
                <a:latin typeface="Tw Cen MT Condensed" panose="020B0606020104020203" pitchFamily="34" charset="0"/>
              </a:rPr>
              <a:t>Theoverhead</a:t>
            </a:r>
            <a:r>
              <a:rPr lang="en-GB" altLang="en-US" sz="1600" u="sng" dirty="0">
                <a:latin typeface="Tw Cen MT Condensed" panose="020B0606020104020203" pitchFamily="34" charset="0"/>
              </a:rPr>
              <a:t> pass</a:t>
            </a:r>
          </a:p>
          <a:p>
            <a:pPr eaLnBrk="1" hangingPunct="1">
              <a:spcBef>
                <a:spcPct val="0"/>
              </a:spcBef>
              <a:buFontTx/>
              <a:buNone/>
            </a:pPr>
            <a:r>
              <a:rPr lang="en-GB" altLang="en-US" sz="1600" dirty="0">
                <a:latin typeface="Tw Cen MT Condensed" panose="020B0606020104020203" pitchFamily="34" charset="0"/>
              </a:rPr>
              <a:t>Hold ball in two hands over your head</a:t>
            </a:r>
          </a:p>
          <a:p>
            <a:pPr eaLnBrk="1" hangingPunct="1">
              <a:spcBef>
                <a:spcPct val="0"/>
              </a:spcBef>
              <a:buFontTx/>
              <a:buNone/>
            </a:pPr>
            <a:r>
              <a:rPr lang="en-GB" altLang="en-US" sz="1600" dirty="0">
                <a:latin typeface="Tw Cen MT Condensed" panose="020B0606020104020203" pitchFamily="34" charset="0"/>
              </a:rPr>
              <a:t>Release ball at 45 degrees. Step forwards</a:t>
            </a:r>
          </a:p>
          <a:p>
            <a:pPr eaLnBrk="1" hangingPunct="1">
              <a:spcBef>
                <a:spcPct val="0"/>
              </a:spcBef>
              <a:buFontTx/>
              <a:buNone/>
            </a:pPr>
            <a:r>
              <a:rPr lang="en-GB" altLang="en-US" sz="1600" dirty="0">
                <a:latin typeface="Tw Cen MT Condensed" panose="020B0606020104020203" pitchFamily="34" charset="0"/>
              </a:rPr>
              <a:t>into pass power should come from fore-arm</a:t>
            </a:r>
          </a:p>
          <a:p>
            <a:pPr eaLnBrk="1" hangingPunct="1">
              <a:spcBef>
                <a:spcPct val="0"/>
              </a:spcBef>
              <a:buFontTx/>
              <a:buNone/>
            </a:pPr>
            <a:r>
              <a:rPr lang="en-GB" altLang="en-US" sz="1600" dirty="0">
                <a:latin typeface="Tw Cen MT Condensed" panose="020B0606020104020203" pitchFamily="34" charset="0"/>
              </a:rPr>
              <a:t>and wrist</a:t>
            </a:r>
          </a:p>
        </p:txBody>
      </p:sp>
      <p:pic>
        <p:nvPicPr>
          <p:cNvPr id="35" name="Picture 29"/>
          <p:cNvPicPr>
            <a:picLocks noChangeAspect="1" noChangeArrowheads="1"/>
          </p:cNvPicPr>
          <p:nvPr/>
        </p:nvPicPr>
        <p:blipFill>
          <a:blip r:embed="rId2">
            <a:extLst>
              <a:ext uri="{28A0092B-C50C-407E-A947-70E740481C1C}">
                <a14:useLocalDpi xmlns:a14="http://schemas.microsoft.com/office/drawing/2010/main" val="0"/>
              </a:ext>
            </a:extLst>
          </a:blip>
          <a:srcRect l="27391" t="42938" r="58220" b="20641"/>
          <a:stretch>
            <a:fillRect/>
          </a:stretch>
        </p:blipFill>
        <p:spPr bwMode="auto">
          <a:xfrm>
            <a:off x="7848600" y="980257"/>
            <a:ext cx="827088" cy="11795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 name="TextBox 6"/>
          <p:cNvSpPr txBox="1">
            <a:spLocks noChangeArrowheads="1"/>
          </p:cNvSpPr>
          <p:nvPr/>
        </p:nvSpPr>
        <p:spPr bwMode="auto">
          <a:xfrm>
            <a:off x="179388" y="90872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The bounce pass</a:t>
            </a:r>
          </a:p>
          <a:p>
            <a:pPr eaLnBrk="1" hangingPunct="1">
              <a:spcBef>
                <a:spcPct val="0"/>
              </a:spcBef>
              <a:buFontTx/>
              <a:buNone/>
            </a:pPr>
            <a:r>
              <a:rPr lang="en-GB" altLang="en-US" sz="1600" dirty="0">
                <a:latin typeface="Tw Cen MT Condensed" panose="020B0606020104020203" pitchFamily="34" charset="0"/>
              </a:rPr>
              <a:t>Can be used with one or two hand(s)</a:t>
            </a:r>
          </a:p>
          <a:p>
            <a:pPr eaLnBrk="1" hangingPunct="1">
              <a:spcBef>
                <a:spcPct val="0"/>
              </a:spcBef>
              <a:buFontTx/>
              <a:buNone/>
            </a:pPr>
            <a:r>
              <a:rPr lang="en-GB" altLang="en-US" sz="1600" dirty="0">
                <a:latin typeface="Tw Cen MT Condensed" panose="020B0606020104020203" pitchFamily="34" charset="0"/>
              </a:rPr>
              <a:t>Push ball into the floor, slightly over</a:t>
            </a:r>
          </a:p>
          <a:p>
            <a:pPr eaLnBrk="1" hangingPunct="1">
              <a:spcBef>
                <a:spcPct val="0"/>
              </a:spcBef>
              <a:buFontTx/>
              <a:buNone/>
            </a:pPr>
            <a:r>
              <a:rPr lang="en-GB" altLang="en-US" sz="1600" dirty="0">
                <a:latin typeface="Tw Cen MT Condensed" panose="020B0606020104020203" pitchFamily="34" charset="0"/>
              </a:rPr>
              <a:t>half-way between yourself and the</a:t>
            </a:r>
          </a:p>
          <a:p>
            <a:pPr eaLnBrk="1" hangingPunct="1">
              <a:spcBef>
                <a:spcPct val="0"/>
              </a:spcBef>
              <a:buFontTx/>
              <a:buNone/>
            </a:pPr>
            <a:r>
              <a:rPr lang="en-GB" altLang="en-US" sz="1600" dirty="0">
                <a:latin typeface="Tw Cen MT Condensed" panose="020B0606020104020203" pitchFamily="34" charset="0"/>
              </a:rPr>
              <a:t>destination of your pass. Step into pass</a:t>
            </a:r>
          </a:p>
        </p:txBody>
      </p:sp>
      <p:pic>
        <p:nvPicPr>
          <p:cNvPr id="37" name="Picture 30"/>
          <p:cNvPicPr>
            <a:picLocks noChangeAspect="1" noChangeArrowheads="1"/>
          </p:cNvPicPr>
          <p:nvPr/>
        </p:nvPicPr>
        <p:blipFill>
          <a:blip r:embed="rId3">
            <a:extLst>
              <a:ext uri="{28A0092B-C50C-407E-A947-70E740481C1C}">
                <a14:useLocalDpi xmlns:a14="http://schemas.microsoft.com/office/drawing/2010/main" val="0"/>
              </a:ext>
            </a:extLst>
          </a:blip>
          <a:srcRect l="25648" t="59843" r="55534" b="25391"/>
          <a:stretch>
            <a:fillRect/>
          </a:stretch>
        </p:blipFill>
        <p:spPr bwMode="auto">
          <a:xfrm>
            <a:off x="2795588" y="1052265"/>
            <a:ext cx="1631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6"/>
          <p:cNvSpPr txBox="1">
            <a:spLocks noChangeArrowheads="1"/>
          </p:cNvSpPr>
          <p:nvPr/>
        </p:nvSpPr>
        <p:spPr bwMode="auto">
          <a:xfrm>
            <a:off x="179388" y="2276872"/>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Shooting</a:t>
            </a:r>
          </a:p>
          <a:p>
            <a:pPr eaLnBrk="1" hangingPunct="1">
              <a:spcBef>
                <a:spcPct val="0"/>
              </a:spcBef>
              <a:buFontTx/>
              <a:buNone/>
            </a:pPr>
            <a:r>
              <a:rPr lang="en-GB" altLang="en-US" sz="1600">
                <a:latin typeface="Tw Cen MT Condensed" panose="020B0606020104020203" pitchFamily="34" charset="0"/>
              </a:rPr>
              <a:t>Shooting players have 3 seconds to</a:t>
            </a:r>
          </a:p>
          <a:p>
            <a:pPr eaLnBrk="1" hangingPunct="1">
              <a:spcBef>
                <a:spcPct val="0"/>
              </a:spcBef>
              <a:buFontTx/>
              <a:buNone/>
            </a:pPr>
            <a:r>
              <a:rPr lang="en-GB" altLang="en-US" sz="1600">
                <a:latin typeface="Tw Cen MT Condensed" panose="020B0606020104020203" pitchFamily="34" charset="0"/>
              </a:rPr>
              <a:t>take there shot.</a:t>
            </a:r>
          </a:p>
          <a:p>
            <a:pPr eaLnBrk="1" hangingPunct="1">
              <a:spcBef>
                <a:spcPct val="0"/>
              </a:spcBef>
              <a:buFontTx/>
              <a:buNone/>
            </a:pPr>
            <a:r>
              <a:rPr lang="en-GB" altLang="en-US" sz="1600">
                <a:latin typeface="Tw Cen MT Condensed" panose="020B0606020104020203" pitchFamily="34" charset="0"/>
              </a:rPr>
              <a:t>Bend knees, then release ball as</a:t>
            </a:r>
          </a:p>
          <a:p>
            <a:pPr eaLnBrk="1" hangingPunct="1">
              <a:spcBef>
                <a:spcPct val="0"/>
              </a:spcBef>
              <a:buFontTx/>
              <a:buNone/>
            </a:pPr>
            <a:r>
              <a:rPr lang="en-GB" altLang="en-US" sz="1600">
                <a:latin typeface="Tw Cen MT Condensed" panose="020B0606020104020203" pitchFamily="34" charset="0"/>
              </a:rPr>
              <a:t>legs straighten.</a:t>
            </a:r>
          </a:p>
          <a:p>
            <a:pPr eaLnBrk="1" hangingPunct="1">
              <a:spcBef>
                <a:spcPct val="0"/>
              </a:spcBef>
              <a:buFontTx/>
              <a:buNone/>
            </a:pPr>
            <a:r>
              <a:rPr lang="en-GB" altLang="en-US" sz="1600">
                <a:latin typeface="Tw Cen MT Condensed" panose="020B0606020104020203" pitchFamily="34" charset="0"/>
              </a:rPr>
              <a:t>Aim for the back of the hoop</a:t>
            </a:r>
          </a:p>
        </p:txBody>
      </p:sp>
      <p:sp>
        <p:nvSpPr>
          <p:cNvPr id="39" name="Multiply 38"/>
          <p:cNvSpPr/>
          <p:nvPr/>
        </p:nvSpPr>
        <p:spPr>
          <a:xfrm>
            <a:off x="5364163"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0" name="Multiply 39"/>
          <p:cNvSpPr/>
          <p:nvPr/>
        </p:nvSpPr>
        <p:spPr>
          <a:xfrm>
            <a:off x="8316913"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1" name="Multiply 40"/>
          <p:cNvSpPr/>
          <p:nvPr/>
        </p:nvSpPr>
        <p:spPr>
          <a:xfrm>
            <a:off x="7740650" y="2780109"/>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2" name="Multiply 41"/>
          <p:cNvSpPr/>
          <p:nvPr/>
        </p:nvSpPr>
        <p:spPr>
          <a:xfrm>
            <a:off x="7235825"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3" name="Multiply 42"/>
          <p:cNvSpPr/>
          <p:nvPr/>
        </p:nvSpPr>
        <p:spPr>
          <a:xfrm>
            <a:off x="6659563" y="2853134"/>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sp>
        <p:nvSpPr>
          <p:cNvPr id="44" name="Multiply 43"/>
          <p:cNvSpPr/>
          <p:nvPr/>
        </p:nvSpPr>
        <p:spPr>
          <a:xfrm>
            <a:off x="6011863" y="2924572"/>
            <a:ext cx="215900" cy="215900"/>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Tw Cen MT Condensed" panose="020B0606020104020203" pitchFamily="34" charset="0"/>
            </a:endParaRPr>
          </a:p>
        </p:txBody>
      </p:sp>
      <p:pic>
        <p:nvPicPr>
          <p:cNvPr id="45" name="Picture 33"/>
          <p:cNvPicPr>
            <a:picLocks noChangeAspect="1" noChangeArrowheads="1"/>
          </p:cNvPicPr>
          <p:nvPr/>
        </p:nvPicPr>
        <p:blipFill>
          <a:blip r:embed="rId4">
            <a:extLst>
              <a:ext uri="{28A0092B-C50C-407E-A947-70E740481C1C}">
                <a14:useLocalDpi xmlns:a14="http://schemas.microsoft.com/office/drawing/2010/main" val="0"/>
              </a:ext>
            </a:extLst>
          </a:blip>
          <a:srcRect l="24071" t="40968" r="56560" b="9813"/>
          <a:stretch>
            <a:fillRect/>
          </a:stretch>
        </p:blipFill>
        <p:spPr bwMode="auto">
          <a:xfrm>
            <a:off x="3211513" y="2317700"/>
            <a:ext cx="928687" cy="1327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 name="TextBox 50"/>
          <p:cNvSpPr txBox="1">
            <a:spLocks noChangeArrowheads="1"/>
          </p:cNvSpPr>
          <p:nvPr/>
        </p:nvSpPr>
        <p:spPr bwMode="auto">
          <a:xfrm>
            <a:off x="179388" y="5228878"/>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None/>
            </a:pPr>
            <a:r>
              <a:rPr lang="en-GB" altLang="en-US" sz="1600" u="sng" dirty="0">
                <a:latin typeface="Tw Cen MT Condensed" panose="020B0606020104020203" pitchFamily="34" charset="0"/>
              </a:rPr>
              <a:t>4. Skill related competition</a:t>
            </a:r>
          </a:p>
          <a:p>
            <a:pPr eaLnBrk="1" hangingPunct="1">
              <a:spcBef>
                <a:spcPct val="0"/>
              </a:spcBef>
              <a:buFontTx/>
              <a:buNone/>
            </a:pPr>
            <a:r>
              <a:rPr lang="en-GB" altLang="en-US" sz="1600" dirty="0">
                <a:latin typeface="Tw Cen MT Condensed" panose="020B0606020104020203" pitchFamily="34" charset="0"/>
              </a:rPr>
              <a:t>C – Is allowed anywhere but inside either circles</a:t>
            </a:r>
          </a:p>
          <a:p>
            <a:pPr eaLnBrk="1" hangingPunct="1">
              <a:spcBef>
                <a:spcPct val="0"/>
              </a:spcBef>
              <a:buFontTx/>
              <a:buNone/>
            </a:pPr>
            <a:r>
              <a:rPr lang="en-GB" altLang="en-US" sz="1600" dirty="0">
                <a:latin typeface="Tw Cen MT Condensed" panose="020B0606020104020203" pitchFamily="34" charset="0"/>
              </a:rPr>
              <a:t>GK &amp; GD – Allowed anywhere in the defensive 3rd </a:t>
            </a:r>
          </a:p>
          <a:p>
            <a:pPr eaLnBrk="1" hangingPunct="1">
              <a:spcBef>
                <a:spcPct val="0"/>
              </a:spcBef>
              <a:buFontTx/>
              <a:buNone/>
            </a:pPr>
            <a:r>
              <a:rPr lang="en-GB" altLang="en-US" sz="1600" dirty="0">
                <a:latin typeface="Tw Cen MT Condensed" panose="020B0606020104020203" pitchFamily="34" charset="0"/>
              </a:rPr>
              <a:t>&amp; the middle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 GA &amp; GS – Allowed anywhere inside the middle and</a:t>
            </a:r>
          </a:p>
          <a:p>
            <a:pPr eaLnBrk="1" hangingPunct="1">
              <a:spcBef>
                <a:spcPct val="0"/>
              </a:spcBef>
              <a:buFontTx/>
              <a:buNone/>
            </a:pPr>
            <a:r>
              <a:rPr lang="en-GB" altLang="en-US" sz="1600" dirty="0">
                <a:latin typeface="Tw Cen MT Condensed" panose="020B0606020104020203" pitchFamily="34" charset="0"/>
              </a:rPr>
              <a:t>attacking 3</a:t>
            </a:r>
            <a:r>
              <a:rPr lang="en-GB" altLang="en-US" sz="1600" baseline="30000" dirty="0">
                <a:latin typeface="Tw Cen MT Condensed" panose="020B0606020104020203" pitchFamily="34" charset="0"/>
              </a:rPr>
              <a:t>rd</a:t>
            </a:r>
            <a:r>
              <a:rPr lang="en-GB" altLang="en-US" sz="1600" dirty="0">
                <a:latin typeface="Tw Cen MT Condensed" panose="020B0606020104020203" pitchFamily="34" charset="0"/>
              </a:rPr>
              <a:t>’s. </a:t>
            </a:r>
            <a:r>
              <a:rPr lang="en-GB" altLang="en-US" sz="1600" b="1" u="sng" dirty="0">
                <a:latin typeface="Tw Cen MT Condensed" panose="020B0606020104020203" pitchFamily="34" charset="0"/>
              </a:rPr>
              <a:t>Teams must complete a certain amount of passes before they are</a:t>
            </a:r>
          </a:p>
          <a:p>
            <a:pPr eaLnBrk="1" hangingPunct="1">
              <a:spcBef>
                <a:spcPct val="0"/>
              </a:spcBef>
              <a:buFontTx/>
              <a:buNone/>
            </a:pPr>
            <a:r>
              <a:rPr lang="en-GB" altLang="en-US" sz="1600" b="1" u="sng" dirty="0">
                <a:latin typeface="Tw Cen MT Condensed" panose="020B0606020104020203" pitchFamily="34" charset="0"/>
              </a:rPr>
              <a:t>allowed to shoot . </a:t>
            </a:r>
            <a:r>
              <a:rPr lang="en-GB" altLang="en-US" sz="1600" b="1" i="1" u="sng" dirty="0">
                <a:latin typeface="Tw Cen MT Condensed" panose="020B0606020104020203" pitchFamily="34" charset="0"/>
              </a:rPr>
              <a:t>M/A Teams = 7 passes. L/A 4 passes</a:t>
            </a:r>
          </a:p>
        </p:txBody>
      </p:sp>
      <p:pic>
        <p:nvPicPr>
          <p:cNvPr id="58" name="Picture 34"/>
          <p:cNvPicPr>
            <a:picLocks noChangeAspect="1" noChangeArrowheads="1"/>
          </p:cNvPicPr>
          <p:nvPr/>
        </p:nvPicPr>
        <p:blipFill>
          <a:blip r:embed="rId5">
            <a:extLst>
              <a:ext uri="{28A0092B-C50C-407E-A947-70E740481C1C}">
                <a14:useLocalDpi xmlns:a14="http://schemas.microsoft.com/office/drawing/2010/main" val="0"/>
              </a:ext>
            </a:extLst>
          </a:blip>
          <a:srcRect l="28497" t="42938" r="59880" b="10797"/>
          <a:stretch>
            <a:fillRect/>
          </a:stretch>
        </p:blipFill>
        <p:spPr bwMode="auto">
          <a:xfrm>
            <a:off x="1258888" y="3895973"/>
            <a:ext cx="5048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2195513"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2771775"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3305175"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3881438"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l="21857" t="50812" r="54900" b="19656"/>
          <a:stretch>
            <a:fillRect/>
          </a:stretch>
        </p:blipFill>
        <p:spPr bwMode="auto">
          <a:xfrm>
            <a:off x="4427538" y="4670673"/>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4"/>
          <p:cNvPicPr>
            <a:picLocks noChangeAspect="1" noChangeArrowheads="1"/>
          </p:cNvPicPr>
          <p:nvPr/>
        </p:nvPicPr>
        <p:blipFill>
          <a:blip r:embed="rId7">
            <a:extLst>
              <a:ext uri="{28A0092B-C50C-407E-A947-70E740481C1C}">
                <a14:useLocalDpi xmlns:a14="http://schemas.microsoft.com/office/drawing/2010/main" val="0"/>
              </a:ext>
            </a:extLst>
          </a:blip>
          <a:srcRect l="32034" t="42938" r="59880" b="42682"/>
          <a:stretch>
            <a:fillRect/>
          </a:stretch>
        </p:blipFill>
        <p:spPr bwMode="auto">
          <a:xfrm>
            <a:off x="5724525" y="3878511"/>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4"/>
          <p:cNvPicPr>
            <a:picLocks noChangeAspect="1" noChangeArrowheads="1"/>
          </p:cNvPicPr>
          <p:nvPr/>
        </p:nvPicPr>
        <p:blipFill>
          <a:blip r:embed="rId7">
            <a:extLst>
              <a:ext uri="{28A0092B-C50C-407E-A947-70E740481C1C}">
                <a14:useLocalDpi xmlns:a14="http://schemas.microsoft.com/office/drawing/2010/main" val="0"/>
              </a:ext>
            </a:extLst>
          </a:blip>
          <a:srcRect l="32034" t="42938" r="59880" b="42682"/>
          <a:stretch>
            <a:fillRect/>
          </a:stretch>
        </p:blipFill>
        <p:spPr bwMode="auto">
          <a:xfrm>
            <a:off x="5724525" y="4454773"/>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300788" y="4243636"/>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732588" y="4238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948488" y="4238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7164388" y="4238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516688" y="4243636"/>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300788" y="4746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5"/>
          <p:cNvPicPr>
            <a:picLocks noChangeAspect="1" noChangeArrowheads="1"/>
          </p:cNvPicPr>
          <p:nvPr/>
        </p:nvPicPr>
        <p:blipFill>
          <a:blip r:embed="rId8">
            <a:extLst>
              <a:ext uri="{28A0092B-C50C-407E-A947-70E740481C1C}">
                <a14:useLocalDpi xmlns:a14="http://schemas.microsoft.com/office/drawing/2010/main" val="0"/>
              </a:ext>
            </a:extLst>
          </a:blip>
          <a:srcRect l="21857" t="50812" r="54900" b="19656"/>
          <a:stretch>
            <a:fillRect/>
          </a:stretch>
        </p:blipFill>
        <p:spPr bwMode="auto">
          <a:xfrm>
            <a:off x="6896100" y="4743698"/>
            <a:ext cx="1968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7185025" y="4743698"/>
            <a:ext cx="1952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7524750" y="4743698"/>
            <a:ext cx="1952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l="21857" t="50812" r="54900" b="19656"/>
          <a:stretch>
            <a:fillRect/>
          </a:stretch>
        </p:blipFill>
        <p:spPr bwMode="auto">
          <a:xfrm>
            <a:off x="6608763" y="4746873"/>
            <a:ext cx="1952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45"/>
          <p:cNvSpPr txBox="1">
            <a:spLocks noChangeArrowheads="1"/>
          </p:cNvSpPr>
          <p:nvPr/>
        </p:nvSpPr>
        <p:spPr bwMode="auto">
          <a:xfrm>
            <a:off x="8170863" y="3930898"/>
            <a:ext cx="64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L/A</a:t>
            </a:r>
          </a:p>
        </p:txBody>
      </p:sp>
      <p:sp>
        <p:nvSpPr>
          <p:cNvPr id="77" name="TextBox 46"/>
          <p:cNvSpPr txBox="1">
            <a:spLocks noChangeArrowheads="1"/>
          </p:cNvSpPr>
          <p:nvPr/>
        </p:nvSpPr>
        <p:spPr bwMode="auto">
          <a:xfrm>
            <a:off x="8172450" y="4670673"/>
            <a:ext cx="576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a:latin typeface="Tw Cen MT Condensed" panose="020B0606020104020203" pitchFamily="34" charset="0"/>
              </a:rPr>
              <a:t>M/A</a:t>
            </a: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5316996"/>
            <a:ext cx="2664568" cy="142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4  </a:t>
            </a:r>
          </a:p>
        </p:txBody>
      </p:sp>
      <p:pic>
        <p:nvPicPr>
          <p:cNvPr id="80" name="Picture 3"/>
          <p:cNvPicPr>
            <a:picLocks noChangeAspect="1" noChangeArrowheads="1"/>
          </p:cNvPicPr>
          <p:nvPr/>
        </p:nvPicPr>
        <p:blipFill>
          <a:blip r:embed="rId10">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2" name="Picture 4" descr="Image result for netball cartoon clipart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Image result for netball cartoon clipart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
          <p:cNvPicPr>
            <a:picLocks noChangeAspect="1" noChangeArrowheads="1"/>
          </p:cNvPicPr>
          <p:nvPr/>
        </p:nvPicPr>
        <p:blipFill>
          <a:blip r:embed="rId10">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12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640" y="7542"/>
            <a:ext cx="6481763" cy="793849"/>
          </a:xfrm>
          <a:prstGeom prst="rect">
            <a:avLst/>
          </a:prstGeom>
          <a:solidFill>
            <a:srgbClr val="00B050"/>
          </a:solidFill>
          <a:ln w="9525">
            <a:solidFill>
              <a:schemeClr val="tx1"/>
            </a:solidFill>
            <a:miter lim="800000"/>
            <a:headEnd/>
            <a:tailEnd/>
          </a:ln>
        </p:spPr>
        <p:txBody>
          <a:bodyPr anchor="ctr">
            <a:normAutofit lnSpcReduction="10000"/>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High 5 Netball</a:t>
            </a:r>
          </a:p>
          <a:p>
            <a:pPr algn="ctr" fontAlgn="auto">
              <a:spcBef>
                <a:spcPts val="0"/>
              </a:spcBef>
              <a:spcAft>
                <a:spcPts val="0"/>
              </a:spcAft>
              <a:defRPr/>
            </a:pPr>
            <a:r>
              <a:rPr lang="en-GB" sz="2400" dirty="0">
                <a:latin typeface="Tw Cen MT Condensed Extra Bold" panose="020B0803020202020204" pitchFamily="34" charset="0"/>
                <a:ea typeface="+mj-ea"/>
                <a:cs typeface="+mj-cs"/>
              </a:rPr>
              <a:t> Year 4-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69330"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field hockey cartoon png"/>
          <p:cNvSpPr>
            <a:spLocks noChangeAspect="1" noChangeArrowheads="1"/>
          </p:cNvSpPr>
          <p:nvPr/>
        </p:nvSpPr>
        <p:spPr bwMode="auto">
          <a:xfrm>
            <a:off x="307975" y="-273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56" y="103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etball cartoon clipar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09" y="4238"/>
            <a:ext cx="632661" cy="7971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918202" y="-27384"/>
            <a:ext cx="1190302" cy="7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bwMode="auto">
          <a:xfrm>
            <a:off x="179388" y="836712"/>
            <a:ext cx="3240087" cy="1152525"/>
          </a:xfrm>
          <a:prstGeom prst="rect">
            <a:avLst/>
          </a:prstGeom>
          <a:solidFill>
            <a:schemeClr val="tx2">
              <a:lumMod val="40000"/>
              <a:lumOff val="60000"/>
            </a:schemeClr>
          </a:solidFill>
          <a:ln w="9525">
            <a:solidFill>
              <a:schemeClr val="tx1"/>
            </a:solidFill>
            <a:miter lim="800000"/>
            <a:headEnd/>
            <a:tailEnd/>
          </a:ln>
        </p:spPr>
        <p:txBody>
          <a:bodyPr>
            <a:normAutofit/>
          </a:bodyPr>
          <a:lstStyle/>
          <a:p>
            <a:pPr marL="342900" indent="-342900" fontAlgn="auto">
              <a:spcBef>
                <a:spcPct val="20000"/>
              </a:spcBef>
              <a:spcAft>
                <a:spcPts val="0"/>
              </a:spcAft>
              <a:buFont typeface="Arial" pitchFamily="34" charset="0"/>
              <a:buNone/>
              <a:defRPr/>
            </a:pPr>
            <a:r>
              <a:rPr lang="en-GB" sz="16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1 –  Develop pupils ability to throw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rPr>
              <a:t>L.O 2 –  Develop pupils ability to catch effectively</a:t>
            </a:r>
          </a:p>
        </p:txBody>
      </p:sp>
      <p:sp>
        <p:nvSpPr>
          <p:cNvPr id="11" name="Subtitle 2"/>
          <p:cNvSpPr txBox="1">
            <a:spLocks/>
          </p:cNvSpPr>
          <p:nvPr/>
        </p:nvSpPr>
        <p:spPr>
          <a:xfrm>
            <a:off x="3492500" y="836712"/>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pass with a degree of consistency in one style in isolation (3/4 times out of 5 from 4m)</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pass with a degree of consistency in three styles in isolation (3/4 times out of 5 from 5m)</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Pupils will be able to pass w/ all styles consistently in isolation (5/5 from 6m)</a:t>
            </a:r>
          </a:p>
        </p:txBody>
      </p:sp>
      <p:sp>
        <p:nvSpPr>
          <p:cNvPr id="12" name="TextBox 11"/>
          <p:cNvSpPr txBox="1">
            <a:spLocks noChangeArrowheads="1"/>
          </p:cNvSpPr>
          <p:nvPr/>
        </p:nvSpPr>
        <p:spPr bwMode="auto">
          <a:xfrm>
            <a:off x="5940425" y="2076723"/>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3" name="TextBox 10"/>
          <p:cNvSpPr txBox="1">
            <a:spLocks noChangeArrowheads="1"/>
          </p:cNvSpPr>
          <p:nvPr/>
        </p:nvSpPr>
        <p:spPr bwMode="auto">
          <a:xfrm>
            <a:off x="179388" y="207672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4" name="TextBox 11"/>
          <p:cNvSpPr txBox="1">
            <a:spLocks noChangeArrowheads="1"/>
          </p:cNvSpPr>
          <p:nvPr/>
        </p:nvSpPr>
        <p:spPr bwMode="auto">
          <a:xfrm>
            <a:off x="3132138" y="2076723"/>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5" name="Picture 20" descr="C:\Users\class3\AppData\Local\Microsoft\Windows\Temporary Internet Files\Low\Content.IE5\JRAFYQTJ\+%20Goal[1].jpg"/>
          <p:cNvPicPr>
            <a:picLocks noChangeAspect="1" noChangeArrowheads="1"/>
          </p:cNvPicPr>
          <p:nvPr/>
        </p:nvPicPr>
        <p:blipFill>
          <a:blip r:embed="rId4">
            <a:extLst>
              <a:ext uri="{28A0092B-C50C-407E-A947-70E740481C1C}">
                <a14:useLocalDpi xmlns:a14="http://schemas.microsoft.com/office/drawing/2010/main" val="0"/>
              </a:ext>
            </a:extLst>
          </a:blip>
          <a:srcRect t="3590" b="4846"/>
          <a:stretch>
            <a:fillRect/>
          </a:stretch>
        </p:blipFill>
        <p:spPr bwMode="auto">
          <a:xfrm>
            <a:off x="2300288" y="2060848"/>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2076723"/>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179388" y="3140968"/>
            <a:ext cx="8785225" cy="3539430"/>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fontAlgn="auto">
              <a:spcBef>
                <a:spcPts val="0"/>
              </a:spcBef>
              <a:spcAft>
                <a:spcPts val="0"/>
              </a:spcAft>
              <a:defRPr/>
            </a:pPr>
            <a:r>
              <a:rPr lang="en-GB" sz="1600" b="1" u="sng" dirty="0">
                <a:latin typeface="Tw Cen MT Condensed" panose="020B0606020104020203" pitchFamily="34" charset="0"/>
              </a:rPr>
              <a:t>1. </a:t>
            </a:r>
            <a:r>
              <a:rPr lang="en-GB" sz="1600" u="sng" dirty="0">
                <a:latin typeface="Tw Cen MT Condensed" panose="020B0606020104020203" pitchFamily="34" charset="0"/>
              </a:rPr>
              <a:t>Warm-up - Command Response: </a:t>
            </a:r>
            <a:r>
              <a:rPr lang="en-GB" sz="1600" dirty="0">
                <a:latin typeface="Tw Cen MT Condensed" panose="020B0606020104020203" pitchFamily="34" charset="0"/>
              </a:rPr>
              <a:t>Pupils move into spaces jogging constantly, upon commands all pupils must perform action (Touch, 3 Steps, Jump, Hop, Robot arms, Wave.) STRETCH then repeat 1</a:t>
            </a:r>
            <a:r>
              <a:rPr lang="en-GB" sz="1600" baseline="30000" dirty="0">
                <a:latin typeface="Tw Cen MT Condensed" panose="020B0606020104020203" pitchFamily="34" charset="0"/>
              </a:rPr>
              <a:t>st</a:t>
            </a:r>
            <a:r>
              <a:rPr lang="en-GB" sz="1600" dirty="0">
                <a:latin typeface="Tw Cen MT Condensed" panose="020B0606020104020203" pitchFamily="34" charset="0"/>
              </a:rPr>
              <a:t> phase of Warm-up.</a:t>
            </a:r>
          </a:p>
          <a:p>
            <a:pPr>
              <a:defRPr/>
            </a:pPr>
            <a:r>
              <a:rPr lang="en-GB" sz="1600" u="sng" dirty="0">
                <a:latin typeface="Tw Cen MT Condensed" panose="020B0606020104020203" pitchFamily="34" charset="0"/>
              </a:rPr>
              <a:t>2. Catch the Pigeon (Netball style) - </a:t>
            </a:r>
            <a:r>
              <a:rPr lang="en-GB" sz="1600" dirty="0">
                <a:latin typeface="Tw Cen MT Condensed" panose="020B0606020104020203" pitchFamily="34" charset="0"/>
              </a:rPr>
              <a:t>Pupils work in pairs practicing their catching, but they compete against another pair! They can use any time of pass that they wish (this will help them find which pass they find the fastest). Once they have completed ’x’ amount of throws/catches they must rotate to the next zone. </a:t>
            </a:r>
            <a:r>
              <a:rPr lang="en-GB" sz="1600" u="sng" dirty="0">
                <a:latin typeface="Tw Cen MT Condensed" panose="020B0606020104020203" pitchFamily="34" charset="0"/>
              </a:rPr>
              <a:t>The aim of the game is to catch the other pair! </a:t>
            </a:r>
            <a:r>
              <a:rPr lang="en-GB" sz="1600" b="1" i="1" u="sng" dirty="0">
                <a:latin typeface="Tw Cen MT Condensed" panose="020B0606020104020203" pitchFamily="34" charset="0"/>
              </a:rPr>
              <a:t>Match children so that they’re playing against someone of similar ability!</a:t>
            </a:r>
          </a:p>
          <a:p>
            <a:pPr>
              <a:defRPr/>
            </a:pPr>
            <a:endParaRPr lang="en-GB" sz="1600" b="1" i="1" u="sng" dirty="0">
              <a:latin typeface="Tw Cen MT Condensed" panose="020B0606020104020203" pitchFamily="34" charset="0"/>
            </a:endParaRPr>
          </a:p>
          <a:p>
            <a:pPr>
              <a:defRPr/>
            </a:pPr>
            <a:r>
              <a:rPr lang="en-GB" sz="1600" u="sng" dirty="0">
                <a:latin typeface="Tw Cen MT Condensed" panose="020B0606020104020203" pitchFamily="34" charset="0"/>
              </a:rPr>
              <a:t>3. Beat the Clock - </a:t>
            </a:r>
            <a:r>
              <a:rPr lang="en-GB" sz="1600" dirty="0">
                <a:latin typeface="Tw Cen MT Condensed" panose="020B0606020104020203" pitchFamily="34" charset="0"/>
              </a:rPr>
              <a:t>Split your class into as many groups as you have nets. In each group two children take a place in the middle with the remainder of the group taking up the role of feeders on the outside of a 10 x 10 grid. Once the game starts each pair has 2 minutes to score as many goals as they can! Feeders fetch any loose balls and pass them to the shooting pair! The pair with the highest score wins! </a:t>
            </a:r>
            <a:r>
              <a:rPr lang="en-GB" sz="1600" b="1" i="1" u="sng" dirty="0">
                <a:solidFill>
                  <a:srgbClr val="FF0000"/>
                </a:solidFill>
                <a:latin typeface="Tw Cen MT Condensed" panose="020B0606020104020203" pitchFamily="34" charset="0"/>
              </a:rPr>
              <a:t>L/A pupils to play game in a smaller grid, M/A have a larger grid and a zone they aren’t allowed to shoot in!</a:t>
            </a:r>
          </a:p>
          <a:p>
            <a:pPr>
              <a:defRPr/>
            </a:pPr>
            <a:endParaRPr lang="en-GB" sz="1600" b="1" i="1" u="sng" dirty="0">
              <a:solidFill>
                <a:srgbClr val="FF0000"/>
              </a:solidFill>
              <a:latin typeface="Tw Cen MT Condensed" panose="020B0606020104020203" pitchFamily="34" charset="0"/>
            </a:endParaRPr>
          </a:p>
          <a:p>
            <a:pPr>
              <a:defRPr/>
            </a:pPr>
            <a:r>
              <a:rPr lang="en-GB" sz="1600" u="sng" dirty="0">
                <a:latin typeface="Tw Cen MT Condensed" panose="020B0606020104020203" pitchFamily="34" charset="0"/>
              </a:rPr>
              <a:t>4. 4. Skill related </a:t>
            </a:r>
            <a:r>
              <a:rPr lang="en-GB" sz="1600" u="sng" dirty="0" err="1">
                <a:latin typeface="Tw Cen MT Condensed" panose="020B0606020104020203" pitchFamily="34" charset="0"/>
              </a:rPr>
              <a:t>competition:</a:t>
            </a:r>
            <a:r>
              <a:rPr lang="en-GB" sz="1600" dirty="0" err="1">
                <a:latin typeface="Tw Cen MT Condensed" panose="020B0606020104020203" pitchFamily="34" charset="0"/>
              </a:rPr>
              <a:t>M</a:t>
            </a:r>
            <a:r>
              <a:rPr lang="en-GB" sz="1600" dirty="0">
                <a:latin typeface="Tw Cen MT Condensed" panose="020B0606020104020203" pitchFamily="34" charset="0"/>
              </a:rPr>
              <a:t>/A vs M/A, L/A vs L/A. Teams must complete 6 passes before they can shoot!</a:t>
            </a:r>
            <a:endParaRPr lang="en-GB" sz="1600" u="sng" dirty="0">
              <a:latin typeface="Tw Cen MT Condensed" panose="020B0606020104020203" pitchFamily="34" charset="0"/>
            </a:endParaRPr>
          </a:p>
        </p:txBody>
      </p:sp>
      <p:sp>
        <p:nvSpPr>
          <p:cNvPr id="18" name="TextBox 13"/>
          <p:cNvSpPr txBox="1">
            <a:spLocks noChangeArrowheads="1"/>
          </p:cNvSpPr>
          <p:nvPr/>
        </p:nvSpPr>
        <p:spPr bwMode="auto">
          <a:xfrm>
            <a:off x="179388" y="2492896"/>
            <a:ext cx="8785225"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anose="020B0606020104020203" pitchFamily="34" charset="0"/>
              </a:rPr>
              <a:t>SoW</a:t>
            </a:r>
            <a:r>
              <a:rPr lang="en-GB" altLang="en-US" sz="1600" b="1" u="sng" dirty="0">
                <a:latin typeface="Tw Cen MT Condensed" panose="020B0606020104020203" pitchFamily="34" charset="0"/>
              </a:rPr>
              <a:t> Milestone Focus:  </a:t>
            </a:r>
            <a:r>
              <a:rPr lang="en-GB" altLang="en-US" sz="1400" dirty="0">
                <a:latin typeface="Tw Cen MT Condensed" panose="020B0606020104020203" pitchFamily="34" charset="0"/>
              </a:rPr>
              <a:t>2 (</a:t>
            </a:r>
            <a:r>
              <a:rPr lang="en-GB" altLang="en-US" sz="14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8 (Can adapt throwing technique to ensure success in a variety of activities (distance, accuracy, control)</a:t>
            </a:r>
          </a:p>
        </p:txBody>
      </p:sp>
      <p:pic>
        <p:nvPicPr>
          <p:cNvPr id="19"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2076723"/>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731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4229</Words>
  <Application>Microsoft Office PowerPoint</Application>
  <PresentationFormat>On-screen Show (4:3)</PresentationFormat>
  <Paragraphs>343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Jonathan Elms</cp:lastModifiedBy>
  <cp:revision>8</cp:revision>
  <dcterms:created xsi:type="dcterms:W3CDTF">2017-02-22T23:24:14Z</dcterms:created>
  <dcterms:modified xsi:type="dcterms:W3CDTF">2024-02-29T16:56:27Z</dcterms:modified>
</cp:coreProperties>
</file>